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69" r:id="rId4"/>
    <p:sldId id="264" r:id="rId5"/>
    <p:sldId id="265" r:id="rId6"/>
    <p:sldId id="270" r:id="rId7"/>
    <p:sldId id="271" r:id="rId8"/>
    <p:sldId id="268" r:id="rId9"/>
    <p:sldId id="267" r:id="rId10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55" autoAdjust="0"/>
    <p:restoredTop sz="94660" autoAdjust="0"/>
  </p:normalViewPr>
  <p:slideViewPr>
    <p:cSldViewPr>
      <p:cViewPr>
        <p:scale>
          <a:sx n="94" d="100"/>
          <a:sy n="94" d="100"/>
        </p:scale>
        <p:origin x="-40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5A11-F145-41F8-868E-234FB62ECC76}" type="datetimeFigureOut">
              <a:rPr lang="es-MX" smtClean="0"/>
              <a:t>05/10/2014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67B73-BE85-4433-B1FE-308BDC9A2122}" type="slidenum">
              <a:rPr lang="es-MX" smtClean="0"/>
              <a:t>‹Nº›</a:t>
            </a:fld>
            <a:endParaRPr lang="es-MX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5A11-F145-41F8-868E-234FB62ECC76}" type="datetimeFigureOut">
              <a:rPr lang="es-MX" smtClean="0"/>
              <a:t>05/10/2014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67B73-BE85-4433-B1FE-308BDC9A2122}" type="slidenum">
              <a:rPr lang="es-MX" smtClean="0"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5A11-F145-41F8-868E-234FB62ECC76}" type="datetimeFigureOut">
              <a:rPr lang="es-MX" smtClean="0"/>
              <a:t>05/10/2014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67B73-BE85-4433-B1FE-308BDC9A2122}" type="slidenum">
              <a:rPr lang="es-MX" smtClean="0"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5A11-F145-41F8-868E-234FB62ECC76}" type="datetimeFigureOut">
              <a:rPr lang="es-MX" smtClean="0"/>
              <a:t>05/10/2014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67B73-BE85-4433-B1FE-308BDC9A2122}" type="slidenum">
              <a:rPr lang="es-MX" smtClean="0"/>
              <a:t>‹Nº›</a:t>
            </a:fld>
            <a:endParaRPr lang="es-MX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5A11-F145-41F8-868E-234FB62ECC76}" type="datetimeFigureOut">
              <a:rPr lang="es-MX" smtClean="0"/>
              <a:t>05/10/2014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67B73-BE85-4433-B1FE-308BDC9A2122}" type="slidenum">
              <a:rPr lang="es-MX" smtClean="0"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5A11-F145-41F8-868E-234FB62ECC76}" type="datetimeFigureOut">
              <a:rPr lang="es-MX" smtClean="0"/>
              <a:t>05/10/2014</a:t>
            </a:fld>
            <a:endParaRPr lang="es-MX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67B73-BE85-4433-B1FE-308BDC9A2122}" type="slidenum">
              <a:rPr lang="es-MX" smtClean="0"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5A11-F145-41F8-868E-234FB62ECC76}" type="datetimeFigureOut">
              <a:rPr lang="es-MX" smtClean="0"/>
              <a:t>05/10/2014</a:t>
            </a:fld>
            <a:endParaRPr lang="es-MX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67B73-BE85-4433-B1FE-308BDC9A2122}" type="slidenum">
              <a:rPr lang="es-MX" smtClean="0"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5A11-F145-41F8-868E-234FB62ECC76}" type="datetimeFigureOut">
              <a:rPr lang="es-MX" smtClean="0"/>
              <a:t>05/10/2014</a:t>
            </a:fld>
            <a:endParaRPr lang="es-MX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67B73-BE85-4433-B1FE-308BDC9A2122}" type="slidenum">
              <a:rPr lang="es-MX" smtClean="0"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5A11-F145-41F8-868E-234FB62ECC76}" type="datetimeFigureOut">
              <a:rPr lang="es-MX" smtClean="0"/>
              <a:t>05/10/2014</a:t>
            </a:fld>
            <a:endParaRPr lang="es-MX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67B73-BE85-4433-B1FE-308BDC9A2122}" type="slidenum">
              <a:rPr lang="es-MX" smtClean="0"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5A11-F145-41F8-868E-234FB62ECC76}" type="datetimeFigureOut">
              <a:rPr lang="es-MX" smtClean="0"/>
              <a:t>05/10/2014</a:t>
            </a:fld>
            <a:endParaRPr lang="es-MX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67B73-BE85-4433-B1FE-308BDC9A2122}" type="slidenum">
              <a:rPr lang="es-MX" smtClean="0"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dirty="0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5A11-F145-41F8-868E-234FB62ECC76}" type="datetimeFigureOut">
              <a:rPr lang="es-MX" smtClean="0"/>
              <a:t>05/10/2014</a:t>
            </a:fld>
            <a:endParaRPr lang="es-MX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67B73-BE85-4433-B1FE-308BDC9A2122}" type="slidenum">
              <a:rPr lang="es-MX" smtClean="0"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97665A11-F145-41F8-868E-234FB62ECC76}" type="datetimeFigureOut">
              <a:rPr lang="es-MX" smtClean="0"/>
              <a:t>05/10/2014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55967B73-BE85-4433-B1FE-308BDC9A2122}" type="slidenum">
              <a:rPr lang="es-MX" smtClean="0"/>
              <a:t>‹Nº›</a:t>
            </a:fld>
            <a:endParaRPr lang="es-MX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.mx/url?url=http://sydsowribes.wordpress.com/2014/05/15/microscopio-electronico/&amp;rct=j&amp;frm=1&amp;q=&amp;esrc=s&amp;sa=U&amp;ei=IbAkVMzlMJPgoAT29YL4Cg&amp;ved=0CBYQ9QEwAQ&amp;usg=AFQjCNHkJY4YW_gNx7I1ZBL4oK4xVGrUtA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www.google.com.mx/url?url=http://www.alienware.com/mx/landings/laptops.aspx&amp;rct=j&amp;frm=1&amp;q=&amp;esrc=s&amp;sa=U&amp;ei=tbckVKDKBIawogSahIGwDA&amp;ved=0CBoQ9QEwAw&amp;usg=AFQjCNEbMb9ueRU3e3c6TR679Ea9gXNkdQ" TargetMode="Externa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8.jpeg"/><Relationship Id="rId4" Type="http://schemas.openxmlformats.org/officeDocument/2006/relationships/hyperlink" Target="http://www.google.com.mx/url?url=http://informaticangc.blogspot.com/2014/03/historia-de-las-computadoras-grado.html&amp;rct=j&amp;frm=1&amp;q=&amp;esrc=s&amp;sa=U&amp;ei=ULgkVJfoC9bsoATA3YLABA&amp;ved=0CBwQ9QEwBA&amp;usg=AFQjCNFJk7_ZkAo-Mxz1eDABk8ap7Y59Ig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4.pn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>
                <a:solidFill>
                  <a:srgbClr val="92D050"/>
                </a:solidFill>
              </a:rPr>
              <a:t>Relación de la tecnología con la  ciencia  naturales y sociales: la resignificación y uso de los conocimientos </a:t>
            </a:r>
            <a:endParaRPr lang="es-MX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7755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548680"/>
            <a:ext cx="7924800" cy="508918"/>
          </a:xfrm>
        </p:spPr>
        <p:txBody>
          <a:bodyPr/>
          <a:lstStyle/>
          <a:p>
            <a:r>
              <a:rPr lang="es-MX" sz="2400" dirty="0" smtClean="0">
                <a:solidFill>
                  <a:srgbClr val="92D050"/>
                </a:solidFill>
              </a:rPr>
              <a:t>Historia del Desarrollo EN TRES SIGLOS Y MEDIO.</a:t>
            </a:r>
            <a:endParaRPr lang="es-MX" sz="2400" dirty="0">
              <a:solidFill>
                <a:srgbClr val="92D050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760512" y="1628800"/>
            <a:ext cx="61206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El </a:t>
            </a:r>
            <a:r>
              <a:rPr lang="es-ES" b="1" dirty="0" smtClean="0"/>
              <a:t>MICROSCOPIO</a:t>
            </a:r>
            <a:r>
              <a:rPr lang="es-ES" dirty="0" smtClean="0"/>
              <a:t> es </a:t>
            </a:r>
            <a:r>
              <a:rPr lang="es-ES" dirty="0"/>
              <a:t>un instrumento que permite observar objetos que son demasiado pequeños para ser vistos a simple vista. El tipo más común y el primero que se inventó es el microscopio óptico. </a:t>
            </a:r>
            <a:endParaRPr lang="es-MX" dirty="0"/>
          </a:p>
        </p:txBody>
      </p:sp>
      <p:pic>
        <p:nvPicPr>
          <p:cNvPr id="1026" name="Picture 2" descr="http://www.biol.unlp.edu.ar/images/microscopio-culper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4132" y="2852936"/>
            <a:ext cx="2088232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encrypted-tbn3.gstatic.com/images?q=tbn:ANd9GcQqRhwX0DsBZfO4Ib8eEQT--z9oyTnk-JPBeg4lwktb3pKcw658rng_aQYJdg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2852936"/>
            <a:ext cx="2148830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2269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3568" y="980728"/>
            <a:ext cx="7924800" cy="1143000"/>
          </a:xfrm>
        </p:spPr>
        <p:txBody>
          <a:bodyPr/>
          <a:lstStyle/>
          <a:p>
            <a:r>
              <a:rPr lang="es-MX" sz="2000" dirty="0" smtClean="0">
                <a:solidFill>
                  <a:srgbClr val="92D050"/>
                </a:solidFill>
              </a:rPr>
              <a:t>Sin su hallazgo el estudio de las cosas y de los seres o entidades sumamente pequeñas y microscópicas para el alcance de la vista  normal del microscopio habían sido prácticamente imposibles.</a:t>
            </a:r>
            <a:endParaRPr lang="es-MX" sz="2000" dirty="0">
              <a:solidFill>
                <a:srgbClr val="92D050"/>
              </a:solidFill>
            </a:endParaRPr>
          </a:p>
        </p:txBody>
      </p:sp>
      <p:sp>
        <p:nvSpPr>
          <p:cNvPr id="3" name="AutoShape 2" descr="data:image/jpeg;base64,/9j/4AAQSkZJRgABAQAAAQABAAD/2wCEAAkGBxQSEhUUExQVFhUXFRcYGBUYGBgdGBYUFxQXFxQYGBYYHCggGholHBgVITEhJSkrLi4uFyAzODMsNygtLisBCgoKDAwNDwwMDzcZFBkrKysrKysrKywrKysrKysrKysrKysrKysrKysrKysrKysrKysrKysrKysrKysrKysrK//AABEIAMQBAQMBIgACEQEDEQH/xAAcAAEAAQUBAQAAAAAAAAAAAAAABgEDBAUHAgj/xABFEAACAQIDBQcBBAcGAwkAAAABAgMAEQQSIQUGMUFREyIyYXGBkQcjUqGxFBUzQmJywRaCkqKy8GPC8SVDU4OTs9HS4f/EABUBAQEAAAAAAAAAAAAAAAAAAAAB/8QAFBEBAAAAAAAAAAAAAAAAAAAAAP/aAAwDAQACEQMRAD8A7VXh5lFgSBfhXuofttWGIxPaAssuEjjgFr3mBmLKv8d8relqCXq168pMpvYg5TY25G17fBHzUNXbGISMZ2cPHKscgyXXIWOWTNxYkW8jrWHhNp4hAW73aSyRM/cuLFMMrk8xpntbhr0oOgg1WoHHtTGKq5pdSruC0JOYrLIuUBOihWNSjYmMkkhVmSzG9wWuL/wnmt+B6UG0pWFHiZAGLxEW4BWDE+wqH7+b+jCxBYgRO/BXUhkU/vFevT0oJ5eq1xXdH6hNBOq4qWR1lNmLEnszybXlflWw2x9TZHnyYbKkanxMty4B/C9jQdapWp3Y25HjIFmjPkw0urjQg2rbUClKUClKUClKUClKUClKUClKUClKUClKUClKUClKUClKUFK8lL17pQeT/v8ApVAule6UHkrfjVQKrSgpXFvrLhJYZ+3AvHIqqDp3XX90/mK7VWt3h2PHi4HhkFwymx5q1tCD60Hyrs+cdsGc9dT962mnStzFtGNZVBS0ZYZ7cct7MR7X+awN6dhy4KdoZQAy6i3Ajk3vrWuSXML8xx9PKiup7k419nbSWJO/hcWbr5E+A+o0B9K7eK+YdjbadoljU/bROJIjzIB7y39L11/YH1TwssSGbMktrSAC4VgbHh1tRHQKVGtkb74XEyiJGYMb5cwsGt0qS0ClKUClKUClKoTQVql6tu4PAi/qK02F207AS5AMOzMA9+8AGYKxW1rMQoABv3qDfUrSYbeKJppIy6AKsbI2b9orIWJHpY/BrL/XcFr9qgFyL3HiF7r6ix+KDPqtazBbWEszRpYqIkcOOeZ5EI9slbOgUpSgUpSgUpSgUpSgUpSgUpSgUpVKCtUNVqhFBwD6vbUTFYuyAfZgx5ubEG7fB0rmMiWJ8q7rvb9Mo+2eaKRkEhLEWzBWPEDoDXPt6NyZoEz5g634qNfiiotHMRldTYrbX04fNZ+yGZnd20B1IHWsmHd+VoQyxMy9V1u3PTj7Vuty9kdtiosO6OqlrsCpGi6m1+vOg6X9M921WMYqZe+xzR3/AHEA4+/GpzgNppLfLxBP4VibYbJF2aC2gGnIcAB+VW8ARh1QFTmkPAAk+9hYe9Ebyla5MRKx0jyj+M6jzAF7/NXBhXPjlJ46KAoI6Hn+NBkyzKviIH++lYwx4Nsis9+BAsNOpPCrkOCjU3Ci44E6n5OtZNBhKZWtcLHxvrma3Ig8KLs8aZ2ZyNDc2UjzQaVm0oMJNlQqQyxKCDcEDWsCDYrJEYVlIjBulgMygvmy3PLp61vKUEQO5KFMhkYrlW1lAIdEdEPw97c7VlLu2cuktm7IorKijIzNeR1HDM3DXpUlpQaXYOwv0ZiQ5a6ZbEWsBLJIP/cYe1bqlKBSlKBSlKBSlKBSlKChqE4raUiY9lzyCNXvxBR7YTN2AXiGJOcHh3SONTesd8DGSSY1JLKxNhqy+EnzFBGYt5pvsiYoss1xERJfM2VZFBtwOXtNOqedYf68llaPJ3S0sUigucjLLBNliY20sY1JA6mplh8BFGLJGijMWsFAGY8W9a8ps+JTcRoDmz3AHj1Gb11OvnQRmHeiWQJkiTvIHIZypyCyvkuO8yvmFvIVt9mbUZoo2mjIaRA9ogzqAwBALW8WprOk2ZC2XNEhyFil1HdL+Mjpe5vWRDEqKFUBVAsAOAHQCgxztGMDvEr/ADAj86vRzqRcMD71cIq1LhkbVlU+ooPckYYEEAg1Ftq7BcG8YzJ00uPbnUhfZ6E3GYeSsQPgV4nwsljklYGxsCFIvbTUi9Bz53ERK5cmutgF73LQVk4TF9k6upuQbkkDgdCAeNYSd4uHWO4b7VZDrnBsTn6+VYUmxnDZ8O+Zb3MRe5HmCaqunRIJGDctD861nySheJA9TUCxe05oIfAe0YAJdu4W5d4aVlbM2hJmSLFwKX0s4JIJ46X/AN6VETQHWvVeV4f0q3isUkYzOwUdTQXqVgDaQbwI79Day/JquaZuSJ6nMbeVrW970GdVqXEKouzAe9Y36ET45HYdBZf9NXosFGpuFF+bW1PqaC1+sI2uqSLmINuetulRTYe90lh24zloY37qZSZHkZAqi/eXQXblU1eMWI010rSQbrQII7BrxhApLMbKj51HzxoKSbyx2c5ZLxlQVsL5nvkAHMkjhWds7a8czlEvcLmF+aZ2S4/vKw9qwY91YFcOO0zXzC7sRmAYA6niM7W9azdmbGigJKAg2IBJJspYvYdBdj80GypSlApSlApSlApSlApSlB4lfKCTwAJ9gL1H5d6AqxMyECVFlQ3FuyLopLdCBIht51v54g6sp4MCD6EWqNNuyxWMM4Y4eIRQ6aMqtGwMnmeyUaedBt02xGSx7SPIFRgwa5s+bUjkumh8j0rxHtyJjo6BczLqbNnWXstF5rn7t+tRzD7rsZWZLKEyDvr3ZGzYjtwV+5aYZemlZn9kvGufusk6hrd5Wmn7dSP5G4egorettaEf96ul+Y/dJBB89Dp5GsuGQMoINwai+M3Tzk99StgbML3kWGSElrcQwdifOt1s/ZhjiRDJISq2uG46n55C/lRGypWEcI48MrAeYDfnQpMODI38y2/KgzatzvlVj0BPwKsdpMOKK3kpI/1aVrdt7SZVVGjZRI2UsCDlQC7nTyvQc9jgTFSmaYskEYLzFjYs5Jtl666VG9g7QkxMzpF3civIt+JRbkVlbTeTbGPbDYa6wK3eZToEBsSfPTSukbY2LFCYuxiVLQyrnA5KgsD60VCk3rSJY1xB7kgIdeIHt156Vv8ADjF4dBIgGLwxsUIJ7RU5aHW41rB3KwMUuLRZIw+XDswzAEBs6gEDrxrqcaAAAAAdBwFERzYu+OHnAW5RhoUfRgfMVv7o9vC1tR5eYrkv1dhC4mNkGVjECSuhPePG1Y3063jnfFxQu1172vUBTag7OpvXn972/rXpTVB4j6D86D3SlKBVKGvCTA8CD6EaUFylec1U7Qa6jTj78KD3SqZqpnoPVK8K9wCCDfnXoNQVpVCa8pIDqCCLnW/TjQe6V47Qa2I0Nj5HofOvQNBWlKUCqWqtKClqEVWlBS1VpSgVSq1SgrWi3u2VJiIGEJVZcpCs98oB48Kj+/8A9Rl2bKkPYl2ZM981gBe1upqDY36uYuX9mIowegJYe5oOkfTrcxdmwsCQ00hvK44X6Dy41b+om1RDHGVdfEyMMwuAyGzW6C1cW2pvXj5vFiJDfiAxUf5bVH5XkLBpGZwDqCxOnMAk0VNIN9pcCySRqhEsIUMdSbHvGw8OtuNSLY31nY6TRK3mpyn3BrjUo4cbWHE+vwKt386Dqv1A3ljxsiPErgCMKQwsb3JNuo1rC+mLf9pRAi2jf6TXPY55L3Bb8ffjWy2ftyWJg2twdCND7EcKD6sWUAcQLdTVpdpR3N3XgOGvXpXCdg78TGdDIA0ZYBgxJbKdOtjXa9hY3Dyk9j2fAaLa9telBm/rEHwpI/8AKv8A82ocTKeEVv5mAPxWbVKIxV7Q+PJbmBe9qgODLRRYeSBGDxxS9uQpvkL2UFSLswvm9Aa6TXkrQQKbbGJUWMxK/ZgTLFbjIgJZGGjFX0PDyqxPtPEwrK92Ex7MZhGT2mRZAptbQsApIFT3F4FJVyyDMMytb+JGDKdOhANX8tBAsdtzEIHZJZLGUJGvZXOVQxdjZdFY3A62HWvUO08X2gPaOVMzDKYxbIMQ8a8uGTK3t0qeWpaggOE2viTGozmJlSG6dkSGR2jDODbQgmQEeQNeI9q4oPcvJZlCk9nogDYgCQC1sxKxA+TV0G1LUEL2ttbFL+ihWKSPh2keNVBzyrJAMpJGg77Vp5sbOkcsMRkRSmMICxk94tiOzZSRxLBbeo6iuhtgUMiyEXdFZVbXRWILDjzKr8VkBaCB/rCcN3XawkJt2Q+1RUw/E24tmkF+OnlW83S2jJMcQJCSFdcmZcpysl7cBexuPapDalBWlKUCqVWqEUFapeoVjd6MQs+IjVY2WJ8twGuoyQuGck217Qiw10FbefeeMP2arIzdr2ZGXgcsjA8dQchoN/So7gd7IWUC7k5L3yWDELGxtrx+0T5rb4baMborhwAwuLkA2+fWgy6pWG2OzaRqWPXgvyap+iM/7R/7qXA9zxNBqd5th4LFm08QlcCwy3zgfzDgK59tL6L3zNh5OzPFY5CWt6sDrXYIYFQWUAeg51doPmLbu6GPwd2liJQa511UD24Vo8JiQzWawBB14i9fRH1Xx/ZbNnALB5EyJlBOtxe55C19a+aFULbW/lQZ80cTlAhzEix4ixB1rxLs3pWNgx9oDY8dK2D4heFx/WqrGXDZeZ9Kt4hihXLcXW586uSy1dwGE/SJQhJFkY3H8Kk2oNzsK08sUMiIRIwW/Ai9rHTnXZ9wtyYsFI8isxYgjibZTqNPmuYomE2dPH2vaO6pHItrW7y3tXR90vqNhJ37NnMbtbKr6A2vwNRHQKVYnxkaeORF/mYD8zWul3mwym3aZj0RWa/uBb8aDcVS9aUbcdtI8LOTyLhUU+9yfwqpkxzjRIIj/GzSf6ctBuq1G8W2hhBEzrdZJkiJ+7nv3/QW1q3+rMS+r4soeYiRQv8AnDGrWM3YV0CF5GGdmYuxYm8TxkL93xX06UFzD7yRmWdG7iwyrFmb99zGJGt5C9vY1kS7wYdTlaVQ1wturG4sOvA/BrTT7m3RkWawYxk3UG5SLs7nzJAb1rIg3XICK0uZEMgUWsRHJGykZhxILaHoBzoM+TeTCqLmdANTx5AA39MpB9Kt4veWBVVhIpBzE665UViQB1upA9DWtn3PLg/aAMYWhLW/dKZFYdHA59avf2U77kyAiTOHXLwDElch4qRcj3oMyLeGCQoElTqwJsQOzMlvUAX9Kyo9tQNltIt2JAF7XYEi2vO4IrTrumSoDy6hmOZVAOuFOHHvazXq4u7JLK0kmY/ZdpZbZjCzNEVH7puxv1oJGDVapVaBSlKBVDVaUGnfYCFZ1zPaeQSOb6hgEAy9B3FrEj3UQOWEkoJcP4xowEgFrj/iP+HSpHSgjC7mxAKFeYZfDZxpcRA8tQexTT161t9m7KjiiSPLmyCwLAE8SePvWwpQUAqtKUClKUFrEwK6lXUMpFip1BHpXHtq/REliYMSAtyQrrwHS46V2alB8u70buYjZ5aOaNinKUDuEX0IYcDpwNRcRcxqPxr6c+qGyJsVgHigQO5ZTlJ5A6kedfPm1N2MTg3T9KieMEjvgEqL8BfrRWDJFarWHxDR3ZTZtQPQixrPxhHP5/8Ayta0dgTfTkRrQbPHY44iSMsxNlUEn+EWtWLtGKzDU9RY68dCOlWCALEG+lW2Yk3J5iqPoz6ZjDYrAxMyI8qjLJmOdgQSLkNe19DU5hhVBZQAOgAA+BXBfofh8Q2JxEkJUARgMXBKls1wunP0rsqz41fHFC4/4bsD/nFRG4qtaX9cyr+0wkyj+DLJ+Ca1Vd5YbXk7SEDj2sbJ+dBuaVrJtuwKkT58ySyLGjrqudvDc8gSLUg2vG8skS3LROqPporGPONeen50GzpVoYhPvL8iqmdfvLwvxHDr6UFylYkuORWyswGinMSLXZsqr6mva4pSxFxYAHNcWuSRa9+OlBkUrwJB1HyOFe6BSlKBSlKBSlKBWFjdpxRMFkcKSCQDfgOJ0GgGmp61m1Gtt7LebGwsCyosEgZhYgntY2yEHkwUg+RNBJAaVB+zxl0z9qUbuzBSAwkvJZ06J+yNumXoa2Ww4sTnbtSV7jhwdVMvafZunDTJoR/LQSelaNcLjhxxEJ/8m3/NV1Vxg5wN7MNfxoNvStM02O5RYY+Zlcf8leBicf8A+Bhv/Wf/AOlBvKtyzqviZV9SB+dQjfTe7E4HDNK0UGe4VQJSTdjbNYrrauAYva8sxYzySSFuJLaceQ5Cg+tYZ1fwMrfykH8q8Y3BxyrklRHQ8nAI/GvlzYu25MGGkwkrRsSAVGuYdcp0rc4XbWKxi55sQ9wbaG19Og4UVsfrnho48VEsSKq9kuiWAvmbkPaoVu3sSXFEpCBmHIniKlksUbIFcdpb95ic3zW33D2YIZ2dBYFTctwFBHI/p5iWW5UIwPI3BFbrcn6WSzTCTEMghQ3KqcxY8h5Dyqa7Q3qw8Nw8oY9F6+1V3T3qw2JmaOK8MpHdJ4MedxzoJzszZcOHUrDGkak3IUAa+1Zta8Y1kNpVsPvjVT6/d96zkYEXBvRHqvJW/GvVKDS7y7KOIhESWF2vm4FGCkxuAOJD5DbyrQTbsYg3sVDM6MZAxBDfo0kcj2653BA6CpzSghH9nJmJkMUKPkSyhrguJWaVQbaK6mx9ax5d0JSb5IyCV7pbwrfEF4wbeH7SNR1CeVT+lBA492Z9S8cTuOyKyGQnOFMeZGW1hlymx8+V6rBuxPGqZY4tEjDx5rLI4mcyKTbmjDvdVHSp3Sgi+ydiSx4gSNlCL2tiCSWSXIVjI+6mXKDztUnAqtKBSlKBSlKBSlKBSlKClVpSgVQmq1HN8NrPhhEyEXLEEHmMtBtdovNb7ER36vew/wAOtQnbKYtwe0xhX+GEWA+da3OE3ojmFmORz14E+tY+0MPm1vRXMN5d2Gkjbs3kkfQ99qgUmyplNmjb3BNdxnwuU3rG0HHrVHJsLsyVxZUY+gP9RWzhwSYRB+kuUZiSIlsXt1b7tdJmx7Wstl8643tUkzSFjc5jqeNBuJt61XSCAfzSd4+oUaViS7dnl8cjW+6NB8CtNl8qzMPCW8IJoPfam9IsS8bh4zlZSCCPWsyPZL2uxCDqePxW02Xu+8htFG8pPO1l+aDtX0+3oGPw12/ap3ZAefnbzreNgSpzRHKeaHwH25e1Qv6e7vy4J2efIvaZUVB969xfz0rodRGvkxEuU/ZahWIIYasBdQBx1Nqj2ztolcLh52kLSvlWQF+4HlazF1OqhDoOnCpjWL+rou/9mnf8fdHf/m60ENbfSVLlkiyACwu2YuVlYcf3fsib9Gph94Zo3lRRFIe1lkZmkIATkI7+KxynTkfSpidmQk37KO9reFeAFgOHCxIqi7KgFgIYxa9u4umYWa2nMaGgiUG+LhVLpGLmzMCxVSY0dBa9xfMRc6XAHOrGK3qeRBooySoWyse+BM6gKL66J3h1YVNRsyEcIo/8K9MvToAPSg2XCMv2UfdN17i909RpoeFBGsHvFPLNFEqwguockliMhQOVFjq47w9x51Lk9/fjViPARKQVjQFSSCFGhPEj1rJoFKUoFKUoFKUoFKUoKNUF2HvfKWPbd8BJG7sZQ3SfsgFB8a21LDQW141O6j43Ow1rWk0UqpztdA0naPlPK7Wv6UHiHeyN/wBmrsciOFBTM3aLnC2JuDYE3OhtpW5jxyZVYsFzKGs2hAIB1HI61qW3Qw/ZqlpO4AEcOwkQAi2WQai1rehPWt2uHWwBF7AC51OnUmgsHHg6Ipc9QO7/AIjpUL+qBdYYpJGVFEuXQXIzL1PpU/AqMfUjY4xWz5lIYsimRAvEyIpyUHM4phluDmFiet9Dz5Vl7G3mBAAYj+Bufoedc2w20ZsK+UgqCNY5AbE2FwL/AJ1I8HjoJxlB7NjbutqpHkf6iiukjHxyDUWP4XrGnhBrRbCidFYPqM5Ka3slhYDyveruI22YpCpQlQBqupF+q/1qjZDD+pNc73i3YkTEPnsgJzAk27pH/Wu07ssjIZCutxb4vWTjdh4eeUSyx5mVbC/D4oOH7N3dzmyJJMfIEKPepvsX6fzOO+VhX7oHerpkMKIO4gUDkBy9qwtsby4XCi8sig28IN2P90caDRrunhMJH2hXtXHNybfFSfZzRCJWWyqVB0sANK5Jvj9UknjMWHjZRe2dh6jQcqiGM21jZYV7RpigsoCg2A8wONB2retv02JoMFMn6TGySg5vDla44etqib/ULaWznCY/D9op4MNG9iO634VvvpDu4YIjimY3nQDIRYqAxI+am219kw4qMxzxq6HkeXmDyNRES2d9WNnyhc0jRk8VZfCfO1bWHf7Z7PkGIUHqbgfJqC74fSEZM+A8YJJR20ItpZjUEn3Px8J+2wz2JHhsw+RQfSmDxaSoHjYOp4MpuDbjrV+oR9Mtgy4aBS0rlGzHsmFshvpapvQKUpQKUpQKUpQKUpQKUpQKUpQKUpQKUpQKoarSg1+09iwYgqZokkKm6lhqPfpUQ3r+luGxN3g+wlPQEoTyul/xqf0oPnbaOzNpbLPfRnivow7yEev7vvVYtvYfE2zkxPprfuN5efrX0LJGGBDAEHiCLg+1QDfX6bYSaOSaIGGRVZrp4WsL2K28uVBc3a2rFFCS8iBQRrca6dKwttfVKFLrChkPInQVy7cnZLY7ELhsxS9zexIUKt+HrXati/TfBwaupmfq9rf4RVVzybeDam0GtEHynTLGtlt5tWfg/pRiZRmmmRCTqLF2tz1vXYYMOqCyKFA5KABVyoiGbB+mmCw1iU7V+r8B6LUvjw6KuVVUKOQGnxV2lBS1VpSgVS1VpQKUpQKUpQKUpQKUpQKUpQKUpQKUpQKUpQKUpQKUpQKUpQKoRelKCxBs+JCWSNFJ5qoB+RWRSlApSlApSlApSlApSlApSlApSlApSlApSlApSlApSlB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 dirty="0"/>
          </a:p>
        </p:txBody>
      </p:sp>
      <p:sp>
        <p:nvSpPr>
          <p:cNvPr id="4" name="AutoShape 4" descr="data:image/jpeg;base64,/9j/4AAQSkZJRgABAQAAAQABAAD/2wCEAAkGBxQSEhUUExQVFhUVGBwXFhgYGBgYGhYaGRoaHBgZGB4ZHCggGBolHBwXITEkJSkrLi4uFx8zODMsNygtLisBCgoKDg0OFxAQGCwcHBwsLCwsLCwsLCwsLCwsLCw3LCwsLCw3LDcrLCwsLCs3LCwsKyssKywrKyssKys3KywsK//AABEIAMcA/gMBIgACEQEDEQH/xAAcAAEAAgMBAQEAAAAAAAAAAAAABAUDBgcCAQj/xABUEAACAQIDAggHCwcICQUAAAABAgMAEQQSIQUxBgcTIkFRYXEUIzJTgZHRFTNCcpKTobHB0tNSVGJjc4KyFjRDlKKjs/AIFyR0g7TC4fElNURkw//EABcBAQEBAQAAAAAAAAAAAAAAAAABAgP/xAAdEQEBAQEBAQEBAQEAAAAAAAAAARECIRIxQVED/9oADAMBAAIRAxEAPwDtdKUoI+OxiQoZJGCqu8n/ADqa5ttHjIZ5ckEiICbICudmI67m1+wbqj8cWLllaOGIOUVgshVSxQuL3sBe+W4Haa0omLZ8TSzx5cRJrhYiSZIksQpYHyOkm9yb10kxP38dM4FcZseMxHgkqFJ+dZlsY2yi5G/MG36Wtzd9Q+MHh4yNyGFaxF87ggC1tecdFUdJ67WrhnByXLi4GL5bSKS/Vc6mt84QbCijcy4jERiJmRiFOZnCg+LUDozEm/YKzI1ZlR8Rt2aOE4gGSKUk5H1VnuLgjNqVv0ka9VdI4seHq4jCHw2eNZo2ZSWKoXUWs1tLnW2nVXDuFW3vCpQUBEUahIw2/QWzHtqjDai2/o7DTpZz4/Y+B2jFMLxSJJ15WBtfrA1HpqXX5N2XwkxEOLGIhYRyAAFfguALFWUaMCOiu+8COMXD7Q8W1op7e9sws/XyR+F2jeKyl5xutKUohSlKBSlKBSlKBSlKBSlKBSlKBSlKBSlKBSlKBSlKBSou0MXySghS5ZlQAEDVu07hWHwuf83/AL1PZQQNv7FkdZHwriOd7c5lDLcC17ddcA4weCOMwshlxPKT5yC2I0yEk2AsDdTew1tX6O8Ln/N/71PZXiaWVwVbChlO8GRCD3girpPH4+kQqdQQe2pUWPsoDosljoWzX7tDrXeOG3FqmMTNBhUw848krIixt2Oqr9IF60T/AFJ7S/Kw3zrfcprexoDgMCxZVN7BALH/AMd9RgekV0r/AFJ7R68N8634dfBxJbS68N8634dRfqOeyT5hqOd1jSvsEzAgqxDA3DA2IPWCNxq34X8EZ9myJHiDHmdc68mxYWBtrdRreqK9RqOz8B+OBlUQ48FiPJmG89jqBr3j1VuWG40MK7ZMrKT5N9zdl7aHvtX5rVuvUV7SQhgQdxv6qrPzH6Q2jxirGjOsYa1rLmNzc2OtrVfcGeFeHxw8U1nA50baMPsYdor8/wDBeGTFFrXKoLt3/BHf7Ks5tmOhuAwPQQbEeka1bqfLueJmmfENFHIsYSJH1jzklmcflCw5tZPBMT+cp8wPxK0viq2jNNJOJnLmOKJFLeVlzSnU7ye2ujmoxVRyc97eFxXG8citx6OUo8c434uIX01hUa9XvlYdobAzviHXIGlSFQcut4ndzmIF7NdR6Krto8GJZWZzkDScrcB2HJ8oIlBU5Ltbk7/B30FyMPiLkeFR3G8cgLi+6/jNK9eCYn85T5gfiVHwOxnSVWJWyFznF882e/Nkv0LcEC51Vd1qu7UFRhZZlxAikkWRWidxaPIQVeNfyjcWc+qrequX+ex/7vL/AIkFWlApSlApSlApSlApSlApSlBX7YHvP7eP7anio20MIZFADFCrK6mwOq9YO8Vh8Fn8+Pml+9QVyHFWa2flbPnzW5K/9HyV/wDO/Nravk0ky2MYxBQpKLOLtyhCcmbWuFvn1O436LVZeCz+fHzS/ep4LP58fNL96gqcPiMV4NyZWQ4jMVLEZQBnbnBrZfIFha+rDdvqHCu0DnZsy+WoC6nMsACldcuRpcxBy3Bt0HTYvBZ/Pj5pfvU8Fn8+Pml+9QUa+E8jGS0pcE5gFkXMcq2BJLMuuaxsV33tpW0QXyi972F72v6baX7qh+Cz/nA+aH3qrdoYTaX9BisL3SYd/rWX7KDkv+kV/PMN+wP+Ia5OFrqXGNwf2ri51bFRxHk1yK8KuEKlibm99b1r+E4KtHmzqz3FgVDDKe0W1FVvm+NSyVkgiLMFUXYkADrJ3Vsk2wRlzO+UHcSpAPpNecNglgKyZgpUhkex0I3HdqKjWuocFthjCwLFoWtdz1sd/q3D01ZzYQHeK13Z3GDhCg5ZykludZWKk9LAgbjvtUteG+AP9OPSGH2V0lYZJ9ikMWilkjJsDybsha17A5WF95qrxOExac4YnEkb/f5ju/eq5/lJgyofl0yk2VjcAkbwCRYnsrMu1IG1EsZv2ixHZ0W7anhj3wV25ysiQTq+d7gSLNMoJAuAVznU67q3r3Gi/W/PTffrSMDhkeaNoypZXVgVIJGuu7svXSKzUqv9xov1vz0336+e4sX6356b79WNKiIeF2ZHG2dQ2axW7O7kAkEgZibAkDd1VMpSgUpSgUpSgUpSgUpSgUpSgUpSgUpSgUpSgUpSgV8Ar7Sgq9p7PSfmSLnRSDksLX39NRNp7Aw7QsPB49FNrgad1XYUXJ6Ta9eMaPFv8U/VWKri239jQpGzDD6gb1VTb6b1p2ytjiZWCZQ9wRfTQ11Pbkfin06DWqcA9mRzxS51Bs4sdQym3wSNQa06RXYLgJJYFpwLG+Qgsv12v6K33EICI1iaSFURVyq2lwNTqKxPgJoyBHaVN1mOV1/e3MPUa8DHANycqtE53BrWb4jaq3de/ZW/E/UrDzzIebPJe1r80n+Gp67YxXn/AFpH7KhRWO5h6xUpIu4+m4qpibFtXE7+VU9hjXX1EVkG28T1xH9w/eqIEtWDaMpSGVl0ZUYg9RCmxqJi2PCCcDyYj8ofbReEsvTHGe5mH2GpJ4KqRrPP/dfh1Fn2DBGwR8XIrNqAWiBIva48XuvU1EvCcImZ1V4goJtcPc3O7TKK2CtVh2RAWOXGSFoyc1mh5pQ2N/F9B31MmCoELY+RRJbJcwDMSQAF8XrckD01EX1KpcNhuUuY8bK1jY5TCbHq0jr3idnSBGIxc9wpO6HoH7Kgt6VF2VMXgidtWaNGPeVBP01KoFKUoFKUoFKUoFKUoFKUoFKUoFKUoI+IwivqS/odl+o1ruL2ECjAyTE9IMsm7X9LdW1Vyk8YceGxOJixvKhhKRzUzqqgm1rG4BXL0Us1Y1bhhspofJklynoLsR9JrU8LK67nYDsYj6jW38LuG+BmW0azO19LoEA7SSb/AEVoUu0wfJj1PSSTb0AD7afLpGxx7SIFhI5PY7e2qj3YxQLE4qVVGtuUY+gXO/vqvlnNucNT0DQD0Vdz7A5NEkDl0eMOhUbiTYq41C2bMt+7rpi2oOHlIs4Y58xJJub333vvrc9g8J4CAmLgjP6xUH9ob79orKmLTH5lVY2xMSIWCi3KqmblBHffJqpOgzZasF4GrNEJYXDKwuDlI7ww3qw3EdBqai+wWDwcy5ocrDrR2HrF7iqTackkE8kGdpIZsPKyZzmaNkU3AJ1tbWtcxPB3EYV+UjZlZdQyEj/Pp0qw2JteTF46DlghKRyoSBYOGHSu7r7KSpju6jQVSbc4PHESZ84UGPk2GVibZibqVcC+vwgw7N99XOyIPMxfIX2V5bZGH8zF8hfZWsZxszcFRz7SMvK585sSbSSmRsmYkRkg5SQNbC40rxJwZfIsQmBiUvZXQlrOCDZkZQCFZwpy6Zt2la/htkQGRLwQ6sPgL191bl7gYX82g+aT2VEsetn7PZGLuwZsqoMqZBlUkrcXN21Nzu6gKk40eLf4jfUah+4GF/NoPm09lPcDC/m0HzSeyiMmw/5tB+yT+EVOr4qgAAAADQAbgOgCvtApSlApSlApSlAqpxckrYgRJJyaiLlDZFYkl8vwt2gq2qrH89P+7j/ENAfCTAEnFkAakmOIAd5tWBiwCk49QH8glYLN8U/C6N3XVhtTCGWMqNDdWFxcEqwYBh0qbWPYa1/H8FZJDfMgLLIrgGRFTleTF48huQBHex0JYnTdQWM4dCA+OCk7gyQgnuvSz5inhwzjeuWHML7rjf0j11XTcF5WmWUujFVKW8ZHdeblN0NydCCDpuqyxmws8xkuouYD5OviXdjf42YD0UCVHUZmxoVbXuUhAtprc6W1HrFfXjkVlU42zN5KlIQW+KLXPoqIvBpkYOrKxjJEKSA5EiIPizbXQknN1Ko6K9jg+6vGUZLLlzkqbkBy1gtyttbDcVtoTuoJvgM/503zUXsrWdv7HgnwWJnxEMUs0QnAk5NQ55J3VDpuNlG6t5VbVrq4Iz4PEwqQGkkxKAncC00libeig5Rwr4MYddnpKgw0cnKucwcDMp05NSRcsPyd4sarOKHZ8c2PEcyLIhjcgEZhcW1PV/3q84ew5NmRIfKXEyg/okFgRUHiQjtj1PXHL9AT2ije+Mm0+AbrLNhyFXIHlwxyWM405gfpyg7uyqXgnjTIJcLKuZmGaIDQkxglkHWCoYgHpArv3CHZAnWMi4eFxIjDeLaMO26kiuF8NdlnCY4zwGyBw6FdQraEoSOm9zbq7Kv6S/xB2jgnhK4nDyElTcSpoR1q+ujjt3jrrdOCfC15FMiWRzdZ48oyvJYETixGVmBynTUrv0rxjMDGcJLijEqiSaMxkFrard7EgArmOlxcXYXqvwMiIp5NQoJzNbpPWa1xxKlqx29taZ1NiNf0f+9a1wHd/D0zgWyvYjrymrjEzXFYuCqg4xdbFVa9u0Gr3zJfF5tsb+1YmktWPDSllBO+5HfYkfZXyQ61kSMC3jE+Ov11vdc/2e3jY/jr9ddAqVmlKUqIUpSgUpSgUpSgUpSgVDxmy4ZWDSRqzAWBN72ve1x0XqZVXi8RMcRyUbRqOS5Qlo2ck58thaRbD10D+T2G80vrb20/k9hvND1t7a9mPE+eg+Yf8evvJYnz0HzD/j0GP+T2G80vrb2189wML5pfW3tr2Y8T56DX9Q/49ajNxa5mZzijdmLHxWlyb6c/dVmf0bS2xMIN6IO9j7a8+5GD/Jj+WfvVrA4tf/tH5offrWOG+xRs4RM0yOJMwu6ZLFcttQWve+63RWpOf9T1073Iwf5Mfyz96puG5GFSiGNFW5IBGhJuSe0kk+muBDaYbcsZHRZr/wDTXsY9zcgb95zAk99xrVvM/lWSt/4XcGkxi8lBPEEaTlLklyrMWMmg3g3Hdreo/ArYDbPkF4eWZQymSKVLAsRmOVyCOaqC36J661DDbXmiN0ZkNjYqy9AJOncK0x+F+NLE+Fz6nfnPorF5u+NyXH6kj2pGX5O5DkXsVaw0uedbL9Na3tZYDiUjZY2iYhshNo82YDPlBylrX3jorgWE4S40utsVPe4+GTc+mro7Zx1gDLIQOtlNvXUpOXXuMpk8CVY8thIoAS1gLHcB0VzuXZzLcqHYCxuFJAuA2turX1VqW1dvYtbAzOLg9I7Kl4Pb+KMICSuCw1tYE9dzvPrq7Z+LJiyO0F6WHdVpwVxKtiVtbyW19FaJiZMQ28n+yPqr5s2bFwPnhZla1ibrqOo3rVtq47RgJRya69LfxtXt5O6tM2VwxxCgCWMN3yRr2+bqRheEl28ZKiC5NjIraE3tcd/1VJUxtuz5PGxD9Nfrroprlex9pRPiIgkiMS66BgSda6pTpilKUrKFKUoFKUoFKUoFKUoFVY/nx/3cf4pq0qFjNlxSsHcNmAy3WSSM2vexyML69dBH2/snwkRLdQElztdVfTk5FsA6lSbsN466j+5s8bycjyeV0RVZ3fOpRCoLDIc/Qb5rmpPuDD+u/rGI/Ep7gw/rv6xiPxKCni4JkBFbknEbMyMynMM8bqRrm0zsrb+k7rCvcXByaN0kR0JVi7K2bKWEBiRhpobnXrFuoCrX3Bh/Xf1jEfiU9wYf139YxH4lBh4PbHfDZlLh1Y572IbOfL0JOhsG37ydBVLxg7EmxjwxYd40kCSvmlXMuUNECLZTrzqv32HAASTKANSTicQAAN5Pjd1RMHPgI35RMREWylQWxRksrEEgB5CBcqvqoOaDiexl7nE4e5/J5RR6gtahww2FitnTCNsQsjMue0dyVXrYMBYdXXX6J93cL+cwfOp7a4Vxl7WTFbQaSEOyLGIs2U2JBa5XrGu+rK1K0obZm/LvvGoHSLHo6iaro1ubD/Nqlz4didEcfuNWLDwMGGZJbdYRr9m8Vq1rY9ojx5ZLEX8kkGxt1X31Ik2jP0uR6BXhUkLeTIQNRmU9nZWXHYQmYqqvkBABsToBvvb/ADap4uxDmnd7FmJtuvUpMSQgVTYgb6tNmbJRiQ9wATa5t1WrDtbZ4UHkwxPZdvqpU2KZ8bJ0u1SsPjSnlFm0vqekbhUCaMjRlZT2gj669YsWY9VtO7spiveIx7OSbmx6OipmxsKjXaRsqjcN2Y9Poqpr0rVVbeNqQXAXSx0YCwHaDvHfXY+LXhicXfDyuryouZXBF5EBAN/0hcXI33r83pqQPR3Vu2zcS+GdHgJV0IIy6XA3qbdB3VKzY/Stfa8obivVZcylKUClKUClKUClKUClYDjYxvkT5S+2vnh0XnI/lr7aCRSo/h0XnI/lr7aeHRecj+WvtoJFKj+HRecj+Wvtp4dF5yP5a+2gxbc/m0/7KT+Bqy4aJci80eSOgdVRtpTxyQyoskd3jZRz13spAvr21Fg2q4CqIkJsBpPHr0aUGH3Y5sj5IsqllEd7SAo+TM+lgh8rdotjre1Y59utGVBjjksxEjRnQLkzZlGtyul1vu1HVViJpblvBFzEWJ5SO5HUTa5FfI5ZVAC4RQBuAkjAF99rDSgoIOFrmAzGKE3R2VVJJUpHnvIfyTuBFt433qTjuEbwRF5IoyBFJIxBAClLBLgM3NJ0JvzbgkWuRaKZBe2DQZhZrPFzh1HTUV9jeRRZcGoGugkiA13i1ra0EHEbe5J5eUWKyhyii5ZyugAZQQSSQMtgRf4VYNncJDK1skQymNHQX5QPI5W6ggXUAK+7yTe+mv2bbM6MW9yZyxtdlfCEm27XlLmoM/DCRHztsfGZ/wAoLCW9Ycn6aCXjOEciiPJFGxmYBFGrRc5VIlFxz9TYXGqka2vV5sbFctCjsqgtfQemxIPknTVTex0ua0ubjKiiu0uz8TDc6tIsSXI3EknU9VYP9ceEX+hcdzxenc1FytX/ANIZB4Tg7Ae9v/GtcwA5rDo+qto40uGkW1JYGijdBErKc+XUlgbjKTppWu7Fh5RgpA1ue3QVqN8/istVnszBpKLFsrfWOyrmLYCHUg9PTaug8XfF9gcVA8ksbl1lKgrLImmVSPJbfqdaatuOWnYJHw1tr111Lir4HtNlxWIN40bxS5ffGXc5N/JBOnWRetxPFls/zcp75pD9bVbzwQwcmhmmTNzY1DNa43KLLpoPoqazel3SqKSWBSQcTLddDz2OtwthYc45iBYXsSK+CeC1/CpBZWc3kIIVPLJBFxa4vfdeowvqVTKIiHIxMtowS/jDzQCyknToZHHoNfcUkUds+ImXNqLyHd1nTQbtTpQXFKpsOsTuUXETFhf4bW0NjYkWax0Nt1Svcz9bP84fZQT6VS7SwxiVXWWa/Kwrq9wQ8yKwIt0gkVdUCgpRd9BQ8G9nQthoy0UZJzEkopJOdt9xWPFTQJM0QwkbZIxI7ZEAAIci3N1PM6xvFSNhz8ngVci4RHYjrszGvr7QiySTcmdXWF9128ZkXstdz6zQV+N2hh0KAYRGaRY2UZEGkqysL80nQRNuHSK9rjcMZOS8GTPnCAcmlmLRh8wNvJFwp0uCRpqKrMftDBxGeNoJbwLygKu2ZymZQkbcoGUgE2XQWc1Mn2tho3u0JzRszq2hu6FoNGJ0YrGe8DroPmD2jFIyL4CgL3PkxnKFkMZJyofhA+ipk80CSMrYVAisqGTJFbO4BVbWvrcC+65qPLisKJzEsbcpEQsYRyodmYOy6OLgOwLZr2ua9YmWPlj4g+EsEyqWurM4lAvzsuixOc1r2ItrpQSthcjiYxJ4LGgYKVBRCSGUEHyR19F6bf2fCsSlYowRNDYhFBHjk3WFQtj7aghvCkcilWSMgklc5ZY2VczHLlJ3DSw0vrVtwk95H7WH/GjoLU1X7R21BA8UcsgV5myRg35zdXZ6ax43b0UXlCT92KRh61U1xbhDt4tj55mjLrm8VyiuuVAAFK7rdNWQd3kxSL5ToO9gPrNQMVwkwsTZXxEQNr2zA6dem6vzXiuEsqSl4nEbHeVyn+IGoA29iGY3ma7aGwVb99gL1ca+X60w86uoZGVlO4qQQfSKyV+Z+BPDKbZryCNOVjkAuhJAVgb5xbp663kcbWJYc3Cx373P2Vrn/n11+M3xfcd//tw/bJ9tfnTFLfWuucIOE+M2hCYZMIrKSCLLICCDvBv1X9daw/BqZvJwLqOsy/evel5vNytc3xogq+4KRkYgfFb7KvU4FSfCht/xI/u1M2fsAQvmLouhHOZD/DastazJFe3efrrqHFWtsPMP15/w4659CsQ3zx+j/wA10TixYGCYqQw5beP2UdSxnpuVQdp4dTkd2yiBuVJ6Oajqb9lmJ9FZMRtCJGyvIitkaSzEA5Etmb4ouLnovULG7RglideUGWRWS6gkjMgubAbgrBr7hcXqMq7F4DDyDI8wMcWXEBOaciMxbM5HlIwV1F7C2beQDUfFbGwuQKZiqtGyxEAc1HYnNcDdzil2tcHpNesNsvCgyRrMwDaSb1BWIk5A50sq2Byncp7ayYCCFDlixJUyApZ7Fikd2CjOLiwdtSNVbsBBXlcJEVlZMRZJVIkBjOYrLJK6lL2OplYCwN8oqXJgw4VjiBeVTDmCACRNSEAJIV/L17TpoKg7Mw+GXImGc+SsqSIuZAViKgkgWIeMnm95FiRUh5cK2HKcq1pS7Z8j3zZrvIBl5oDEa7hffvoidsbAKrcpHJeNhzVUWUi45zW0c2FgwANt99DVzVdDtOGyBGWzc1At7aHL0DQXGUE2B0rLHtGNmKqwLDeNe42O5gDobXt02oMO3/el/bYf/mIqsqrdve9L+2w//MRVZUCgpSg1vZuKyYdYZIMQSAysBExBBZr2I3gg18th7ufBcT4zyhyc1jqDfLmspuAbgXrZK+0GscjhrW8EnOljeGQkizjUkknR3F731PZbLK0DBg2EnIbVrwPrzmf+JmOnXWxVFx7WAN7c4f59dBQviMMbA4WfeWB8HkDXa9zmGt7k636dLWoMVhspXwbE2IVT4mbNzSxXneVmBZjcG92JvVxE7fCPd199ZUftB6N26pehTI2HG7CTb1b3h/KTyW7x19PTWTbGOMyBEhxFzJEdYmUALKjEkndYAn0V62jtVopVjSLNdHkJDBbBSButqTcn0VSY3h4IXCyYafUAhlyupvqADcX0FZ+lxtPJntqJNjEANyG7N/2Vi2XwhTFYVp4SwXxgGYWIZAb37Litb4BxNjMPy00jasyhVFvJ0uTvJJBJ76RUraGHhkvnhht2xp9JIqrkOEjuAIQepVW/9kVtJ4LRHWwfrzEn66+Nskxjmxr6AK1LhrUpXHwYnb4sZ9gqpXHzt71hZba6lJLGxsbZEIOoO41uU+JVDZiAQd3V6KvuBz3wcR685/vHrW0rmgmxfm2XugnP1pWHEjFneMR+7BKP/wA66hNi8QcZyca3iVYyxIAFnMga7EhswCiwAOp1tUDYm2ppZ0WRkUFQclgrMSrk2B1IFhu6jQ+nKZ8Dim/o8Uf+FOf+mq4YP9HpINwQbgkEEHUG4NfpC9camwmZ5Tdffpugk+/Seqpizpqow5rqPFPOq4WUM6g8sdCwHwI61B8B+kPQKwPsmNtTqe4Xq/NW+uq7Z2XBiWV3lUFVyizLqCecDruI0rDg9lRRax4gK2ozExnmlI1Ituv4tTfrvvrlTbFw4GqA+qvDbOgH9EnpAq5WMdb9xsMc5LpeXlBIcyXYSG9rjcR0Hq0NYMdsSGZxJLiAzgWuGRbjqsDppmH757AOUeCxDdFH8hfZXROK8xvDLGUS6Pcc1dzDu6walhi52ZsqCB1dZYjlVVFxHmsqlRZr83urxiNi4dwgaVTyayBTmTQyOHzC/SCNOixN71f+Bx+bT5K+yngcfm0+SvsqIp8HgY4mzJiFBJOfVDmBd5AB+TYuw7j1617w+FiVkPLKVjBES5l5gbytfhdQvu7atfA4/Np8lfZTwOPzafJX2UFdtzFoY1AdCeWw+gYa/wC0RdtXFYVwkYNwiAj9Eeys1ApSlApSlAqPjYM65e0dlSKUHOcVxiYSGaWGZpI3ibLfIxUka70vcbt9WuxOGmDnRLYmLOQLqWCnNbW4bXfevO1OLHZ+InfESpIzyG7DlWC306Br0DprVuHHE8sxjOzxBAEUqyNm55vfNmsTfo1qYrfcdgIcQbh2DAWDRyW6b6gXB16xUOfg9IBzMXMvVmSJ9263MBGlcil4stoxKGEAvu8VIt79ehFV7Y/aeDNjJi4ex81v7wEVJwrs+xNhjA4GSHPn0mkLWtfMC1qr+Kdv/Tkv+W/8Z9dc0HGHtDIytJFIrKVOeMXsQQdVI1qPwS4zJ8FCsIgikjUk3JZW5x9INPmmeP0IDWHHYkrE5BOik/RXM8HxyQtblcLMt7C6FHA0/SZanYzjOwMkD2aYM6kKDE3SOkrcfTTKYpuD2PZoQXJYlmuTqTzjWx7J4Wy4eFIlhjcJcZjIyk3YnUCM23231y3ZPCaCOMKzMCCb2Vuk3rNLw1hHkpI1vij7a6zMXHWRw8m/N4vnm/Dry/D6Yf8Axovnm/CrjsvDnqg9bewVDn4aTnyUjUdxP1mp4fLto4wJvzeL55vwq1cYknMTa7O7m1yBndnsCeq9q5bJwoxJ/pAvcqj21FGOxUvktM/xQx/hFNk/CTHVnxXbUeTaKDe66dornmG4K7Qn8nC4lu9HA/tWFXGD4p9qSW/2bJf8t0X7TU+6eL3EbZhG+RfXVfPwngF+eT3KfZXqHiZ2md6QL2mUW+gGrbB8RGKNuVxMCDpyB3I9YWmmxq83CuPoVz6APrrrvEzhs8D4vNpNeMJbyeTZhcnpveqXCcQ8I98xcrfEVF+u9dK4K8H48Bhlw8RcopJu5BJLG53ADfTUtW9KUqMlKUoFKUoFKUoFKUoFKUoFKUoFeXQEWIuOo6/XSlBS7Q4H4Ke/KYaIkixIGQ+tCDVViuK/Zbi3gqobWBR5EI7dG1PfSlF1SYjiVwZPMmxCW3DMrdX5S9lV2J4mWUAQ4oG3RImvrU/ZSlDarMPxEyk3kxiDpISJj6rsKtouIrC252KxBPTYRgeoqfrr7Si6m4biS2evlPiH73A/hAq4wfFVsuPXwXP+0kkf6C1vor5SiavcJwWwUXveFgXujX2VaRQKvkqF7gB9VKUTWSlKUClKUClKUClKUClKUClKUH/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 dirty="0"/>
          </a:p>
        </p:txBody>
      </p:sp>
      <p:sp>
        <p:nvSpPr>
          <p:cNvPr id="5" name="AutoShape 6" descr="data:image/jpeg;base64,/9j/4AAQSkZJRgABAQAAAQABAAD/2wCEAAkGBxQSEhUUExQVFhUVGBwXFhgYGBgYGhYaGRoaHBgZGB4ZHCggGBolHBwXITEkJSkrLi4uFx8zODMsNygtLisBCgoKDg0OFxAQGCwcHBwsLCwsLCwsLCwsLCwsLCw3LCwsLCw3LDcrLCwsLCs3LCwsKyssKywrKyssKys3KywsK//AABEIAMcA/gMBIgACEQEDEQH/xAAcAAEAAgMBAQEAAAAAAAAAAAAABAUDBgcCAQj/xABUEAACAQIDAggHCwcICQUAAAABAgMAEQQSIQUxBgcTIkFRYXEUIzJTgZHRFTNCcpKTobHB0tNSVGJjc4KyFjRDlKKjs/AIFyR0g7TC4fElNURkw//EABcBAQEBAQAAAAAAAAAAAAAAAAABAgP/xAAdEQEBAQEBAQEBAQEAAAAAAAAAARECIRIxQVED/9oADAMBAAIRAxEAPwDtdKUoI+OxiQoZJGCqu8n/ADqa5ttHjIZ5ckEiICbICudmI67m1+wbqj8cWLllaOGIOUVgshVSxQuL3sBe+W4Haa0omLZ8TSzx5cRJrhYiSZIksQpYHyOkm9yb10kxP38dM4FcZseMxHgkqFJ+dZlsY2yi5G/MG36Wtzd9Q+MHh4yNyGFaxF87ggC1tecdFUdJ67WrhnByXLi4GL5bSKS/Vc6mt84QbCijcy4jERiJmRiFOZnCg+LUDozEm/YKzI1ZlR8Rt2aOE4gGSKUk5H1VnuLgjNqVv0ka9VdI4seHq4jCHw2eNZo2ZSWKoXUWs1tLnW2nVXDuFW3vCpQUBEUahIw2/QWzHtqjDai2/o7DTpZz4/Y+B2jFMLxSJJ15WBtfrA1HpqXX5N2XwkxEOLGIhYRyAAFfguALFWUaMCOiu+8COMXD7Q8W1op7e9sws/XyR+F2jeKyl5xutKUohSlKBSlKBSlKBSlKBSlKBSlKBSlKBSlKBSlKBSlKBSou0MXySghS5ZlQAEDVu07hWHwuf83/AL1PZQQNv7FkdZHwriOd7c5lDLcC17ddcA4weCOMwshlxPKT5yC2I0yEk2AsDdTew1tX6O8Ln/N/71PZXiaWVwVbChlO8GRCD3girpPH4+kQqdQQe2pUWPsoDosljoWzX7tDrXeOG3FqmMTNBhUw848krIixt2Oqr9IF60T/AFJ7S/Kw3zrfcprexoDgMCxZVN7BALH/AMd9RgekV0r/AFJ7R68N8634dfBxJbS68N8634dRfqOeyT5hqOd1jSvsEzAgqxDA3DA2IPWCNxq34X8EZ9myJHiDHmdc68mxYWBtrdRreqK9RqOz8B+OBlUQ48FiPJmG89jqBr3j1VuWG40MK7ZMrKT5N9zdl7aHvtX5rVuvUV7SQhgQdxv6qrPzH6Q2jxirGjOsYa1rLmNzc2OtrVfcGeFeHxw8U1nA50baMPsYdor8/wDBeGTFFrXKoLt3/BHf7Ks5tmOhuAwPQQbEeka1bqfLueJmmfENFHIsYSJH1jzklmcflCw5tZPBMT+cp8wPxK0viq2jNNJOJnLmOKJFLeVlzSnU7ye2ujmoxVRyc97eFxXG8citx6OUo8c434uIX01hUa9XvlYdobAzviHXIGlSFQcut4ndzmIF7NdR6Krto8GJZWZzkDScrcB2HJ8oIlBU5Ltbk7/B30FyMPiLkeFR3G8cgLi+6/jNK9eCYn85T5gfiVHwOxnSVWJWyFznF882e/Nkv0LcEC51Vd1qu7UFRhZZlxAikkWRWidxaPIQVeNfyjcWc+qrequX+ex/7vL/AIkFWlApSlApSlApSlApSlApSlBX7YHvP7eP7anio20MIZFADFCrK6mwOq9YO8Vh8Fn8+Pml+9QVyHFWa2flbPnzW5K/9HyV/wDO/Nravk0ky2MYxBQpKLOLtyhCcmbWuFvn1O436LVZeCz+fHzS/ep4LP58fNL96gqcPiMV4NyZWQ4jMVLEZQBnbnBrZfIFha+rDdvqHCu0DnZsy+WoC6nMsACldcuRpcxBy3Bt0HTYvBZ/Pj5pfvU8Fn8+Pml+9QUa+E8jGS0pcE5gFkXMcq2BJLMuuaxsV33tpW0QXyi972F72v6baX7qh+Cz/nA+aH3qrdoYTaX9BisL3SYd/rWX7KDkv+kV/PMN+wP+Ia5OFrqXGNwf2ri51bFRxHk1yK8KuEKlibm99b1r+E4KtHmzqz3FgVDDKe0W1FVvm+NSyVkgiLMFUXYkADrJ3Vsk2wRlzO+UHcSpAPpNecNglgKyZgpUhkex0I3HdqKjWuocFthjCwLFoWtdz1sd/q3D01ZzYQHeK13Z3GDhCg5ZykludZWKk9LAgbjvtUteG+AP9OPSGH2V0lYZJ9ikMWilkjJsDybsha17A5WF95qrxOExac4YnEkb/f5ju/eq5/lJgyofl0yk2VjcAkbwCRYnsrMu1IG1EsZv2ixHZ0W7anhj3wV25ysiQTq+d7gSLNMoJAuAVznU67q3r3Gi/W/PTffrSMDhkeaNoypZXVgVIJGuu7svXSKzUqv9xov1vz0336+e4sX6356b79WNKiIeF2ZHG2dQ2axW7O7kAkEgZibAkDd1VMpSgUpSgUpSgUpSgUpSgUpSgUpSgUpSgUpSgUpSgV8Ar7Sgq9p7PSfmSLnRSDksLX39NRNp7Aw7QsPB49FNrgad1XYUXJ6Ta9eMaPFv8U/VWKri239jQpGzDD6gb1VTb6b1p2ytjiZWCZQ9wRfTQ11Pbkfin06DWqcA9mRzxS51Bs4sdQym3wSNQa06RXYLgJJYFpwLG+Qgsv12v6K33EICI1iaSFURVyq2lwNTqKxPgJoyBHaVN1mOV1/e3MPUa8DHANycqtE53BrWb4jaq3de/ZW/E/UrDzzIebPJe1r80n+Gp67YxXn/AFpH7KhRWO5h6xUpIu4+m4qpibFtXE7+VU9hjXX1EVkG28T1xH9w/eqIEtWDaMpSGVl0ZUYg9RCmxqJi2PCCcDyYj8ofbReEsvTHGe5mH2GpJ4KqRrPP/dfh1Fn2DBGwR8XIrNqAWiBIva48XuvU1EvCcImZ1V4goJtcPc3O7TKK2CtVh2RAWOXGSFoyc1mh5pQ2N/F9B31MmCoELY+RRJbJcwDMSQAF8XrckD01EX1KpcNhuUuY8bK1jY5TCbHq0jr3idnSBGIxc9wpO6HoH7Kgt6VF2VMXgidtWaNGPeVBP01KoFKUoFKUoFKUoFKUoFKUoFKUoFKUoI+IwivqS/odl+o1ruL2ECjAyTE9IMsm7X9LdW1Vyk8YceGxOJixvKhhKRzUzqqgm1rG4BXL0Us1Y1bhhspofJklynoLsR9JrU8LK67nYDsYj6jW38LuG+BmW0azO19LoEA7SSb/AEVoUu0wfJj1PSSTb0AD7afLpGxx7SIFhI5PY7e2qj3YxQLE4qVVGtuUY+gXO/vqvlnNucNT0DQD0Vdz7A5NEkDl0eMOhUbiTYq41C2bMt+7rpi2oOHlIs4Y58xJJub333vvrc9g8J4CAmLgjP6xUH9ob79orKmLTH5lVY2xMSIWCi3KqmblBHffJqpOgzZasF4GrNEJYXDKwuDlI7ww3qw3EdBqai+wWDwcy5ocrDrR2HrF7iqTackkE8kGdpIZsPKyZzmaNkU3AJ1tbWtcxPB3EYV+UjZlZdQyEj/Pp0qw2JteTF46DlghKRyoSBYOGHSu7r7KSpju6jQVSbc4PHESZ84UGPk2GVibZibqVcC+vwgw7N99XOyIPMxfIX2V5bZGH8zF8hfZWsZxszcFRz7SMvK585sSbSSmRsmYkRkg5SQNbC40rxJwZfIsQmBiUvZXQlrOCDZkZQCFZwpy6Zt2la/htkQGRLwQ6sPgL191bl7gYX82g+aT2VEsetn7PZGLuwZsqoMqZBlUkrcXN21Nzu6gKk40eLf4jfUah+4GF/NoPm09lPcDC/m0HzSeyiMmw/5tB+yT+EVOr4qgAAAADQAbgOgCvtApSlApSlApSlAqpxckrYgRJJyaiLlDZFYkl8vwt2gq2qrH89P+7j/ENAfCTAEnFkAakmOIAd5tWBiwCk49QH8glYLN8U/C6N3XVhtTCGWMqNDdWFxcEqwYBh0qbWPYa1/H8FZJDfMgLLIrgGRFTleTF48huQBHex0JYnTdQWM4dCA+OCk7gyQgnuvSz5inhwzjeuWHML7rjf0j11XTcF5WmWUujFVKW8ZHdeblN0NydCCDpuqyxmws8xkuouYD5OviXdjf42YD0UCVHUZmxoVbXuUhAtprc6W1HrFfXjkVlU42zN5KlIQW+KLXPoqIvBpkYOrKxjJEKSA5EiIPizbXQknN1Ko6K9jg+6vGUZLLlzkqbkBy1gtyttbDcVtoTuoJvgM/503zUXsrWdv7HgnwWJnxEMUs0QnAk5NQ55J3VDpuNlG6t5VbVrq4Iz4PEwqQGkkxKAncC00libeig5Rwr4MYddnpKgw0cnKucwcDMp05NSRcsPyd4sarOKHZ8c2PEcyLIhjcgEZhcW1PV/3q84ew5NmRIfKXEyg/okFgRUHiQjtj1PXHL9AT2ije+Mm0+AbrLNhyFXIHlwxyWM405gfpyg7uyqXgnjTIJcLKuZmGaIDQkxglkHWCoYgHpArv3CHZAnWMi4eFxIjDeLaMO26kiuF8NdlnCY4zwGyBw6FdQraEoSOm9zbq7Kv6S/xB2jgnhK4nDyElTcSpoR1q+ujjt3jrrdOCfC15FMiWRzdZ48oyvJYETixGVmBynTUrv0rxjMDGcJLijEqiSaMxkFrard7EgArmOlxcXYXqvwMiIp5NQoJzNbpPWa1xxKlqx29taZ1NiNf0f+9a1wHd/D0zgWyvYjrymrjEzXFYuCqg4xdbFVa9u0Gr3zJfF5tsb+1YmktWPDSllBO+5HfYkfZXyQ61kSMC3jE+Ov11vdc/2e3jY/jr9ddAqVmlKUqIUpSgUpSgUpSgUpSgVDxmy4ZWDSRqzAWBN72ve1x0XqZVXi8RMcRyUbRqOS5Qlo2ck58thaRbD10D+T2G80vrb20/k9hvND1t7a9mPE+eg+Yf8evvJYnz0HzD/j0GP+T2G80vrb2189wML5pfW3tr2Y8T56DX9Q/49ajNxa5mZzijdmLHxWlyb6c/dVmf0bS2xMIN6IO9j7a8+5GD/Jj+WfvVrA4tf/tH5offrWOG+xRs4RM0yOJMwu6ZLFcttQWve+63RWpOf9T1073Iwf5Mfyz96puG5GFSiGNFW5IBGhJuSe0kk+muBDaYbcsZHRZr/wDTXsY9zcgb95zAk99xrVvM/lWSt/4XcGkxi8lBPEEaTlLklyrMWMmg3g3Hdreo/ArYDbPkF4eWZQymSKVLAsRmOVyCOaqC36J661DDbXmiN0ZkNjYqy9AJOncK0x+F+NLE+Fz6nfnPorF5u+NyXH6kj2pGX5O5DkXsVaw0uedbL9Na3tZYDiUjZY2iYhshNo82YDPlBylrX3jorgWE4S40utsVPe4+GTc+mro7Zx1gDLIQOtlNvXUpOXXuMpk8CVY8thIoAS1gLHcB0VzuXZzLcqHYCxuFJAuA2turX1VqW1dvYtbAzOLg9I7Kl4Pb+KMICSuCw1tYE9dzvPrq7Z+LJiyO0F6WHdVpwVxKtiVtbyW19FaJiZMQ28n+yPqr5s2bFwPnhZla1ibrqOo3rVtq47RgJRya69LfxtXt5O6tM2VwxxCgCWMN3yRr2+bqRheEl28ZKiC5NjIraE3tcd/1VJUxtuz5PGxD9Nfrroprlex9pRPiIgkiMS66BgSda6pTpilKUrKFKUoFKUoFKUoFKUoFVY/nx/3cf4pq0qFjNlxSsHcNmAy3WSSM2vexyML69dBH2/snwkRLdQElztdVfTk5FsA6lSbsN466j+5s8bycjyeV0RVZ3fOpRCoLDIc/Qb5rmpPuDD+u/rGI/Ep7gw/rv6xiPxKCni4JkBFbknEbMyMynMM8bqRrm0zsrb+k7rCvcXByaN0kR0JVi7K2bKWEBiRhpobnXrFuoCrX3Bh/Xf1jEfiU9wYf139YxH4lBh4PbHfDZlLh1Y572IbOfL0JOhsG37ydBVLxg7EmxjwxYd40kCSvmlXMuUNECLZTrzqv32HAASTKANSTicQAAN5Pjd1RMHPgI35RMREWylQWxRksrEEgB5CBcqvqoOaDiexl7nE4e5/J5RR6gtahww2FitnTCNsQsjMue0dyVXrYMBYdXXX6J93cL+cwfOp7a4Vxl7WTFbQaSEOyLGIs2U2JBa5XrGu+rK1K0obZm/LvvGoHSLHo6iaro1ubD/Nqlz4didEcfuNWLDwMGGZJbdYRr9m8Vq1rY9ojx5ZLEX8kkGxt1X31Ik2jP0uR6BXhUkLeTIQNRmU9nZWXHYQmYqqvkBABsToBvvb/ADap4uxDmnd7FmJtuvUpMSQgVTYgb6tNmbJRiQ9wATa5t1WrDtbZ4UHkwxPZdvqpU2KZ8bJ0u1SsPjSnlFm0vqekbhUCaMjRlZT2gj669YsWY9VtO7spiveIx7OSbmx6OipmxsKjXaRsqjcN2Y9Poqpr0rVVbeNqQXAXSx0YCwHaDvHfXY+LXhicXfDyuryouZXBF5EBAN/0hcXI33r83pqQPR3Vu2zcS+GdHgJV0IIy6XA3qbdB3VKzY/Stfa8obivVZcylKUClKUClKUClKUClYDjYxvkT5S+2vnh0XnI/lr7aCRSo/h0XnI/lr7aeHRecj+WvtoJFKj+HRecj+Wvtp4dF5yP5a+2gxbc/m0/7KT+Bqy4aJci80eSOgdVRtpTxyQyoskd3jZRz13spAvr21Fg2q4CqIkJsBpPHr0aUGH3Y5sj5IsqllEd7SAo+TM+lgh8rdotjre1Y59utGVBjjksxEjRnQLkzZlGtyul1vu1HVViJpblvBFzEWJ5SO5HUTa5FfI5ZVAC4RQBuAkjAF99rDSgoIOFrmAzGKE3R2VVJJUpHnvIfyTuBFt433qTjuEbwRF5IoyBFJIxBAClLBLgM3NJ0JvzbgkWuRaKZBe2DQZhZrPFzh1HTUV9jeRRZcGoGugkiA13i1ra0EHEbe5J5eUWKyhyii5ZyugAZQQSSQMtgRf4VYNncJDK1skQymNHQX5QPI5W6ggXUAK+7yTe+mv2bbM6MW9yZyxtdlfCEm27XlLmoM/DCRHztsfGZ/wAoLCW9Ycn6aCXjOEciiPJFGxmYBFGrRc5VIlFxz9TYXGqka2vV5sbFctCjsqgtfQemxIPknTVTex0ua0ubjKiiu0uz8TDc6tIsSXI3EknU9VYP9ceEX+hcdzxenc1FytX/ANIZB4Tg7Ae9v/GtcwA5rDo+qto40uGkW1JYGijdBErKc+XUlgbjKTppWu7Fh5RgpA1ue3QVqN8/istVnszBpKLFsrfWOyrmLYCHUg9PTaug8XfF9gcVA8ksbl1lKgrLImmVSPJbfqdaatuOWnYJHw1tr111Lir4HtNlxWIN40bxS5ffGXc5N/JBOnWRetxPFls/zcp75pD9bVbzwQwcmhmmTNzY1DNa43KLLpoPoqazel3SqKSWBSQcTLddDz2OtwthYc45iBYXsSK+CeC1/CpBZWc3kIIVPLJBFxa4vfdeowvqVTKIiHIxMtowS/jDzQCyknToZHHoNfcUkUds+ImXNqLyHd1nTQbtTpQXFKpsOsTuUXETFhf4bW0NjYkWax0Nt1Svcz9bP84fZQT6VS7SwxiVXWWa/Kwrq9wQ8yKwIt0gkVdUCgpRd9BQ8G9nQthoy0UZJzEkopJOdt9xWPFTQJM0QwkbZIxI7ZEAAIci3N1PM6xvFSNhz8ngVci4RHYjrszGvr7QiySTcmdXWF9128ZkXstdz6zQV+N2hh0KAYRGaRY2UZEGkqysL80nQRNuHSK9rjcMZOS8GTPnCAcmlmLRh8wNvJFwp0uCRpqKrMftDBxGeNoJbwLygKu2ZymZQkbcoGUgE2XQWc1Mn2tho3u0JzRszq2hu6FoNGJ0YrGe8DroPmD2jFIyL4CgL3PkxnKFkMZJyofhA+ipk80CSMrYVAisqGTJFbO4BVbWvrcC+65qPLisKJzEsbcpEQsYRyodmYOy6OLgOwLZr2ua9YmWPlj4g+EsEyqWurM4lAvzsuixOc1r2ItrpQSthcjiYxJ4LGgYKVBRCSGUEHyR19F6bf2fCsSlYowRNDYhFBHjk3WFQtj7aghvCkcilWSMgklc5ZY2VczHLlJ3DSw0vrVtwk95H7WH/GjoLU1X7R21BA8UcsgV5myRg35zdXZ6ax43b0UXlCT92KRh61U1xbhDt4tj55mjLrm8VyiuuVAAFK7rdNWQd3kxSL5ToO9gPrNQMVwkwsTZXxEQNr2zA6dem6vzXiuEsqSl4nEbHeVyn+IGoA29iGY3ma7aGwVb99gL1ca+X60w86uoZGVlO4qQQfSKyV+Z+BPDKbZryCNOVjkAuhJAVgb5xbp663kcbWJYc3Cx373P2Vrn/n11+M3xfcd//tw/bJ9tfnTFLfWuucIOE+M2hCYZMIrKSCLLICCDvBv1X9daw/BqZvJwLqOsy/evel5vNytc3xogq+4KRkYgfFb7KvU4FSfCht/xI/u1M2fsAQvmLouhHOZD/DastazJFe3efrrqHFWtsPMP15/w4659CsQ3zx+j/wA10TixYGCYqQw5beP2UdSxnpuVQdp4dTkd2yiBuVJ6Oajqb9lmJ9FZMRtCJGyvIitkaSzEA5Etmb4ouLnovULG7RglideUGWRWS6gkjMgubAbgrBr7hcXqMq7F4DDyDI8wMcWXEBOaciMxbM5HlIwV1F7C2beQDUfFbGwuQKZiqtGyxEAc1HYnNcDdzil2tcHpNesNsvCgyRrMwDaSb1BWIk5A50sq2Byncp7ayYCCFDlixJUyApZ7Fikd2CjOLiwdtSNVbsBBXlcJEVlZMRZJVIkBjOYrLJK6lL2OplYCwN8oqXJgw4VjiBeVTDmCACRNSEAJIV/L17TpoKg7Mw+GXImGc+SsqSIuZAViKgkgWIeMnm95FiRUh5cK2HKcq1pS7Z8j3zZrvIBl5oDEa7hffvoidsbAKrcpHJeNhzVUWUi45zW0c2FgwANt99DVzVdDtOGyBGWzc1At7aHL0DQXGUE2B0rLHtGNmKqwLDeNe42O5gDobXt02oMO3/el/bYf/mIqsqrdve9L+2w//MRVZUCgpSg1vZuKyYdYZIMQSAysBExBBZr2I3gg18th7ufBcT4zyhyc1jqDfLmspuAbgXrZK+0GscjhrW8EnOljeGQkizjUkknR3F731PZbLK0DBg2EnIbVrwPrzmf+JmOnXWxVFx7WAN7c4f59dBQviMMbA4WfeWB8HkDXa9zmGt7k636dLWoMVhspXwbE2IVT4mbNzSxXneVmBZjcG92JvVxE7fCPd199ZUftB6N26pehTI2HG7CTb1b3h/KTyW7x19PTWTbGOMyBEhxFzJEdYmUALKjEkndYAn0V62jtVopVjSLNdHkJDBbBSButqTcn0VSY3h4IXCyYafUAhlyupvqADcX0FZ+lxtPJntqJNjEANyG7N/2Vi2XwhTFYVp4SwXxgGYWIZAb37Litb4BxNjMPy00jasyhVFvJ0uTvJJBJ76RUraGHhkvnhht2xp9JIqrkOEjuAIQepVW/9kVtJ4LRHWwfrzEn66+Nskxjmxr6AK1LhrUpXHwYnb4sZ9gqpXHzt71hZba6lJLGxsbZEIOoO41uU+JVDZiAQd3V6KvuBz3wcR685/vHrW0rmgmxfm2XugnP1pWHEjFneMR+7BKP/wA66hNi8QcZyca3iVYyxIAFnMga7EhswCiwAOp1tUDYm2ppZ0WRkUFQclgrMSrk2B1IFhu6jQ+nKZ8Dim/o8Uf+FOf+mq4YP9HpINwQbgkEEHUG4NfpC9camwmZ5Tdffpugk+/Seqpizpqow5rqPFPOq4WUM6g8sdCwHwI61B8B+kPQKwPsmNtTqe4Xq/NW+uq7Z2XBiWV3lUFVyizLqCecDruI0rDg9lRRax4gK2ozExnmlI1Ituv4tTfrvvrlTbFw4GqA+qvDbOgH9EnpAq5WMdb9xsMc5LpeXlBIcyXYSG9rjcR0Hq0NYMdsSGZxJLiAzgWuGRbjqsDppmH757AOUeCxDdFH8hfZXROK8xvDLGUS6Pcc1dzDu6walhi52ZsqCB1dZYjlVVFxHmsqlRZr83urxiNi4dwgaVTyayBTmTQyOHzC/SCNOixN71f+Bx+bT5K+yngcfm0+SvsqIp8HgY4mzJiFBJOfVDmBd5AB+TYuw7j1617w+FiVkPLKVjBES5l5gbytfhdQvu7atfA4/Np8lfZTwOPzafJX2UFdtzFoY1AdCeWw+gYa/wC0RdtXFYVwkYNwiAj9Eeys1ApSlApSlAqPjYM65e0dlSKUHOcVxiYSGaWGZpI3ibLfIxUka70vcbt9WuxOGmDnRLYmLOQLqWCnNbW4bXfevO1OLHZ+InfESpIzyG7DlWC306Br0DprVuHHE8sxjOzxBAEUqyNm55vfNmsTfo1qYrfcdgIcQbh2DAWDRyW6b6gXB16xUOfg9IBzMXMvVmSJ9263MBGlcil4stoxKGEAvu8VIt79ehFV7Y/aeDNjJi4ex81v7wEVJwrs+xNhjA4GSHPn0mkLWtfMC1qr+Kdv/Tkv+W/8Z9dc0HGHtDIytJFIrKVOeMXsQQdVI1qPwS4zJ8FCsIgikjUk3JZW5x9INPmmeP0IDWHHYkrE5BOik/RXM8HxyQtblcLMt7C6FHA0/SZanYzjOwMkD2aYM6kKDE3SOkrcfTTKYpuD2PZoQXJYlmuTqTzjWx7J4Wy4eFIlhjcJcZjIyk3YnUCM23231y3ZPCaCOMKzMCCb2Vuk3rNLw1hHkpI1vij7a6zMXHWRw8m/N4vnm/Dry/D6Yf8Axovnm/CrjsvDnqg9bewVDn4aTnyUjUdxP1mp4fLto4wJvzeL55vwq1cYknMTa7O7m1yBndnsCeq9q5bJwoxJ/pAvcqj21FGOxUvktM/xQx/hFNk/CTHVnxXbUeTaKDe66dornmG4K7Qn8nC4lu9HA/tWFXGD4p9qSW/2bJf8t0X7TU+6eL3EbZhG+RfXVfPwngF+eT3KfZXqHiZ2md6QL2mUW+gGrbB8RGKNuVxMCDpyB3I9YWmmxq83CuPoVz6APrrrvEzhs8D4vNpNeMJbyeTZhcnpveqXCcQ8I98xcrfEVF+u9dK4K8H48Bhlw8RcopJu5BJLG53ADfTUtW9KUqMlKUoFKUoFKUoFKUoFKUoFKUoFeXQEWIuOo6/XSlBS7Q4H4Ke/KYaIkixIGQ+tCDVViuK/Zbi3gqobWBR5EI7dG1PfSlF1SYjiVwZPMmxCW3DMrdX5S9lV2J4mWUAQ4oG3RImvrU/ZSlDarMPxEyk3kxiDpISJj6rsKtouIrC252KxBPTYRgeoqfrr7Si6m4biS2evlPiH73A/hAq4wfFVsuPXwXP+0kkf6C1vor5SiavcJwWwUXveFgXujX2VaRQKvkqF7gB9VKUTWSlKUClKUClKUClKUClKUClKUH//2Q==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 dirty="0"/>
          </a:p>
        </p:txBody>
      </p:sp>
      <p:pic>
        <p:nvPicPr>
          <p:cNvPr id="6" name="5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2276872"/>
            <a:ext cx="3600400" cy="2736304"/>
          </a:xfrm>
          <a:prstGeom prst="rect">
            <a:avLst/>
          </a:prstGeom>
        </p:spPr>
      </p:pic>
      <p:pic>
        <p:nvPicPr>
          <p:cNvPr id="1032" name="Picture 8" descr="https://encrypted-tbn2.gstatic.com/images?q=tbn:ANd9GcRfPstr7aAFNowzQx7oyDtMs9pIA99g4i_rA32kGZzchiFo5sFUR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7064" y="1988840"/>
            <a:ext cx="3213328" cy="302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415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>
                <a:solidFill>
                  <a:srgbClr val="92D050"/>
                </a:solidFill>
              </a:rPr>
              <a:t>DESARROLLLO TECNOLOGICO, INTEGRACION TECNOLOGICA-CIENCIA.</a:t>
            </a:r>
            <a:endParaRPr lang="es-MX" dirty="0">
              <a:solidFill>
                <a:srgbClr val="92D050"/>
              </a:solidFill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755576" y="1844824"/>
            <a:ext cx="705678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El desarrollo de la ciencia y la tecnología ha permitido , el paso del tiempo ,solucionar problemáticas de diversa índole , así como mejorar procesos y productos ,cambiando con ello nuestra vida cotidiana.</a:t>
            </a:r>
          </a:p>
          <a:p>
            <a:endParaRPr lang="es-MX" dirty="0"/>
          </a:p>
          <a:p>
            <a:endParaRPr lang="es-MX" dirty="0" smtClean="0"/>
          </a:p>
          <a:p>
            <a:endParaRPr lang="es-MX" dirty="0" smtClean="0"/>
          </a:p>
          <a:p>
            <a:endParaRPr lang="es-MX" dirty="0"/>
          </a:p>
          <a:p>
            <a:endParaRPr lang="es-MX" dirty="0"/>
          </a:p>
        </p:txBody>
      </p:sp>
      <p:pic>
        <p:nvPicPr>
          <p:cNvPr id="2052" name="Picture 4" descr="https://encrypted-tbn0.gstatic.com/images?q=tbn:ANd9GcQjc8EhfLLLxq4TwmVkLYdj_Z5LFF4nacjOrWX0jrPbWszvusuBHqRhBiFW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2726432"/>
            <a:ext cx="3528392" cy="2592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s://encrypted-tbn2.gstatic.com/images?q=tbn:ANd9GcQF21R-9jCYpn9J7UTmbh5RkDnqAxPu-CdyknsMeZvy6Hu8wAm1PZUpZJw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2998986"/>
            <a:ext cx="2808312" cy="2208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8167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3645024"/>
            <a:ext cx="7924800" cy="1143000"/>
          </a:xfrm>
        </p:spPr>
        <p:txBody>
          <a:bodyPr/>
          <a:lstStyle/>
          <a:p>
            <a:r>
              <a:rPr lang="es-MX" sz="2000" dirty="0" smtClean="0">
                <a:solidFill>
                  <a:srgbClr val="92D050"/>
                </a:solidFill>
              </a:rPr>
              <a:t>¿Qué consecuencias negativas ha traído este desarrollo ?</a:t>
            </a:r>
            <a:br>
              <a:rPr lang="es-MX" sz="2000" dirty="0" smtClean="0">
                <a:solidFill>
                  <a:srgbClr val="92D050"/>
                </a:solidFill>
              </a:rPr>
            </a:br>
            <a:r>
              <a:rPr lang="es-MX" sz="2000" dirty="0" smtClean="0">
                <a:solidFill>
                  <a:srgbClr val="92D050"/>
                </a:solidFill>
              </a:rPr>
              <a:t>-La muerte.</a:t>
            </a:r>
            <a:br>
              <a:rPr lang="es-MX" sz="2000" dirty="0" smtClean="0">
                <a:solidFill>
                  <a:srgbClr val="92D050"/>
                </a:solidFill>
              </a:rPr>
            </a:br>
            <a:r>
              <a:rPr lang="es-MX" sz="2000" dirty="0" smtClean="0">
                <a:solidFill>
                  <a:srgbClr val="92D050"/>
                </a:solidFill>
              </a:rPr>
              <a:t/>
            </a:r>
            <a:br>
              <a:rPr lang="es-MX" sz="2000" dirty="0" smtClean="0">
                <a:solidFill>
                  <a:srgbClr val="92D050"/>
                </a:solidFill>
              </a:rPr>
            </a:br>
            <a:r>
              <a:rPr lang="es-MX" sz="2000" dirty="0" smtClean="0">
                <a:solidFill>
                  <a:srgbClr val="92D050"/>
                </a:solidFill>
              </a:rPr>
              <a:t>¿Cómo podrían evitarse estas consecuencias?</a:t>
            </a:r>
            <a:br>
              <a:rPr lang="es-MX" sz="2000" dirty="0" smtClean="0">
                <a:solidFill>
                  <a:srgbClr val="92D050"/>
                </a:solidFill>
              </a:rPr>
            </a:br>
            <a:r>
              <a:rPr lang="es-MX" sz="2000" dirty="0" smtClean="0">
                <a:solidFill>
                  <a:srgbClr val="92D050"/>
                </a:solidFill>
              </a:rPr>
              <a:t>-USANDO LOS AVANCES TECNOLOGICOS CON MODERACION.</a:t>
            </a:r>
            <a:br>
              <a:rPr lang="es-MX" sz="2000" dirty="0" smtClean="0">
                <a:solidFill>
                  <a:srgbClr val="92D050"/>
                </a:solidFill>
              </a:rPr>
            </a:br>
            <a:r>
              <a:rPr lang="es-MX" sz="2000" dirty="0" smtClean="0">
                <a:solidFill>
                  <a:srgbClr val="92D050"/>
                </a:solidFill>
              </a:rPr>
              <a:t/>
            </a:r>
            <a:br>
              <a:rPr lang="es-MX" sz="2000" dirty="0" smtClean="0">
                <a:solidFill>
                  <a:srgbClr val="92D050"/>
                </a:solidFill>
              </a:rPr>
            </a:br>
            <a:r>
              <a:rPr lang="es-MX" sz="2000" dirty="0" smtClean="0">
                <a:solidFill>
                  <a:srgbClr val="92D050"/>
                </a:solidFill>
              </a:rPr>
              <a:t>¿Qué ES UN SISTEMA DE CONTROL Y PARA QUE SIRVE?</a:t>
            </a:r>
            <a:br>
              <a:rPr lang="es-MX" sz="2000" dirty="0" smtClean="0">
                <a:solidFill>
                  <a:srgbClr val="92D050"/>
                </a:solidFill>
              </a:rPr>
            </a:br>
            <a:r>
              <a:rPr lang="es-MX" sz="2000" dirty="0" smtClean="0">
                <a:solidFill>
                  <a:srgbClr val="92D050"/>
                </a:solidFill>
              </a:rPr>
              <a:t>-se </a:t>
            </a:r>
            <a:r>
              <a:rPr lang="es-MX" sz="2000" dirty="0">
                <a:solidFill>
                  <a:srgbClr val="92D050"/>
                </a:solidFill>
              </a:rPr>
              <a:t>aplican en esencia para los organismos vivos, las máquinas y las organizaciones</a:t>
            </a:r>
            <a:r>
              <a:rPr lang="es-MX" sz="2000" dirty="0" smtClean="0">
                <a:solidFill>
                  <a:srgbClr val="92D050"/>
                </a:solidFill>
              </a:rPr>
              <a:t>.</a:t>
            </a:r>
            <a:br>
              <a:rPr lang="es-MX" sz="2000" dirty="0" smtClean="0">
                <a:solidFill>
                  <a:srgbClr val="92D050"/>
                </a:solidFill>
              </a:rPr>
            </a:br>
            <a:r>
              <a:rPr lang="es-MX" sz="2000" dirty="0" smtClean="0">
                <a:solidFill>
                  <a:srgbClr val="92D050"/>
                </a:solidFill>
              </a:rPr>
              <a:t>-Estos </a:t>
            </a:r>
            <a:r>
              <a:rPr lang="es-MX" sz="2000" dirty="0">
                <a:solidFill>
                  <a:srgbClr val="92D050"/>
                </a:solidFill>
              </a:rPr>
              <a:t>sistemas se usan típicamente en sustituir un trabajador pasivo que controla un determinado sistema (ya sea eléctrico, mecánico, etc.) con una posibilidad nula o casi nula de error, y un grado de eficiencia mucho más grande que el de un trabajador. </a:t>
            </a:r>
          </a:p>
        </p:txBody>
      </p:sp>
    </p:spTree>
    <p:extLst>
      <p:ext uri="{BB962C8B-B14F-4D97-AF65-F5344CB8AC3E}">
        <p14:creationId xmlns:p14="http://schemas.microsoft.com/office/powerpoint/2010/main" val="406351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670640" y="910948"/>
            <a:ext cx="756084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400" b="1" dirty="0" smtClean="0">
                <a:solidFill>
                  <a:srgbClr val="92D050"/>
                </a:solidFill>
              </a:rPr>
              <a:t>¿Qué ES LA LINEA DEL TIEMPO?</a:t>
            </a:r>
          </a:p>
          <a:p>
            <a:r>
              <a:rPr lang="es-MX" sz="2400" b="1" dirty="0" smtClean="0">
                <a:solidFill>
                  <a:srgbClr val="92D050"/>
                </a:solidFill>
              </a:rPr>
              <a:t>Aunque </a:t>
            </a:r>
            <a:r>
              <a:rPr lang="es-MX" sz="2400" b="1" dirty="0">
                <a:solidFill>
                  <a:srgbClr val="92D050"/>
                </a:solidFill>
              </a:rPr>
              <a:t>el tiempo es considerado como una experiencia subjetiva, por lo que su representación gráfica puede adoptar diversas modalidades (lineal, espiral, cíclica o incluso caótica), su organización en líneas de tiempo </a:t>
            </a:r>
            <a:r>
              <a:rPr lang="es-MX" sz="2400" b="1" dirty="0" smtClean="0">
                <a:solidFill>
                  <a:srgbClr val="92D050"/>
                </a:solidFill>
              </a:rPr>
              <a:t>ofrece un </a:t>
            </a:r>
            <a:r>
              <a:rPr lang="es-MX" sz="2400" b="1" dirty="0">
                <a:solidFill>
                  <a:srgbClr val="92D050"/>
                </a:solidFill>
              </a:rPr>
              <a:t>marco para </a:t>
            </a:r>
            <a:r>
              <a:rPr lang="es-MX" sz="2400" b="1" dirty="0" smtClean="0">
                <a:solidFill>
                  <a:srgbClr val="92D050"/>
                </a:solidFill>
              </a:rPr>
              <a:t>mostrar un </a:t>
            </a:r>
            <a:r>
              <a:rPr lang="es-MX" sz="2400" b="1" dirty="0">
                <a:solidFill>
                  <a:srgbClr val="92D050"/>
                </a:solidFill>
              </a:rPr>
              <a:t>tipo de relación entre sucesos. </a:t>
            </a:r>
            <a:endParaRPr lang="es-MX" sz="2400" b="1" dirty="0" smtClean="0">
              <a:solidFill>
                <a:srgbClr val="92D050"/>
              </a:solidFill>
            </a:endParaRPr>
          </a:p>
          <a:p>
            <a:r>
              <a:rPr lang="es-MX" sz="2400" b="1" dirty="0" smtClean="0">
                <a:solidFill>
                  <a:srgbClr val="92D050"/>
                </a:solidFill>
              </a:rPr>
              <a:t>Las </a:t>
            </a:r>
            <a:r>
              <a:rPr lang="es-MX" sz="2400" b="1" dirty="0">
                <a:solidFill>
                  <a:srgbClr val="92D050"/>
                </a:solidFill>
              </a:rPr>
              <a:t>líneas de tiempo son una manera de contar una historia.</a:t>
            </a:r>
            <a:endParaRPr lang="es-MX" sz="2400" b="1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48203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3" name="2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476672"/>
            <a:ext cx="8136904" cy="4896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45488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1588" y="476672"/>
            <a:ext cx="7924800" cy="652934"/>
          </a:xfrm>
        </p:spPr>
        <p:txBody>
          <a:bodyPr/>
          <a:lstStyle/>
          <a:p>
            <a:r>
              <a:rPr lang="es-MX" dirty="0" smtClean="0">
                <a:solidFill>
                  <a:srgbClr val="92D050"/>
                </a:solidFill>
              </a:rPr>
              <a:t>                            GLOSARIO</a:t>
            </a:r>
            <a:endParaRPr lang="es-MX" dirty="0">
              <a:solidFill>
                <a:srgbClr val="92D050"/>
              </a:solidFill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581080" y="1170712"/>
            <a:ext cx="7704856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>
                <a:solidFill>
                  <a:srgbClr val="92D050"/>
                </a:solidFill>
                <a:latin typeface="Arial" pitchFamily="34" charset="0"/>
                <a:cs typeface="Arial" pitchFamily="34" charset="0"/>
              </a:rPr>
              <a:t>BACTERIOLOGIA: 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Es de gran importancia para el hombre por</a:t>
            </a:r>
          </a:p>
          <a:p>
            <a:r>
              <a:rPr lang="es-MX" dirty="0" smtClean="0">
                <a:latin typeface="Arial" pitchFamily="34" charset="0"/>
                <a:cs typeface="Arial" pitchFamily="34" charset="0"/>
              </a:rPr>
              <a:t> sus implicaciones medicas, alimentarias, y tecnológicas</a:t>
            </a:r>
          </a:p>
          <a:p>
            <a:endParaRPr lang="es-MX" dirty="0" smtClean="0">
              <a:solidFill>
                <a:srgbClr val="92D05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s-MX" dirty="0" smtClean="0">
                <a:solidFill>
                  <a:srgbClr val="92D050"/>
                </a:solidFill>
                <a:latin typeface="Arial" pitchFamily="34" charset="0"/>
                <a:cs typeface="Arial" pitchFamily="34" charset="0"/>
              </a:rPr>
              <a:t>PETROGRAFIA: 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Es la rama de la geología que se ocupa del </a:t>
            </a:r>
          </a:p>
          <a:p>
            <a:r>
              <a:rPr lang="es-MX" dirty="0" smtClean="0">
                <a:latin typeface="Arial" pitchFamily="34" charset="0"/>
                <a:cs typeface="Arial" pitchFamily="34" charset="0"/>
              </a:rPr>
              <a:t>estudio y la investigación de las rocas.</a:t>
            </a:r>
          </a:p>
          <a:p>
            <a:endParaRPr lang="es-MX" dirty="0" smtClean="0">
              <a:latin typeface="Arial" pitchFamily="34" charset="0"/>
              <a:cs typeface="Arial" pitchFamily="34" charset="0"/>
            </a:endParaRPr>
          </a:p>
          <a:p>
            <a:r>
              <a:rPr lang="es-MX" dirty="0" smtClean="0">
                <a:solidFill>
                  <a:srgbClr val="92D050"/>
                </a:solidFill>
                <a:latin typeface="Arial" pitchFamily="34" charset="0"/>
                <a:cs typeface="Arial" pitchFamily="34" charset="0"/>
              </a:rPr>
              <a:t>METALOGRAFIA: 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Es la ciencia que estudia las características </a:t>
            </a:r>
          </a:p>
          <a:p>
            <a:r>
              <a:rPr lang="es-MX" dirty="0" smtClean="0">
                <a:latin typeface="Arial" pitchFamily="34" charset="0"/>
                <a:cs typeface="Arial" pitchFamily="34" charset="0"/>
              </a:rPr>
              <a:t>micro estructurales o constitutivas de un metal o aleación</a:t>
            </a:r>
          </a:p>
          <a:p>
            <a:endParaRPr lang="es-MX" dirty="0" smtClean="0">
              <a:latin typeface="Arial" pitchFamily="34" charset="0"/>
              <a:cs typeface="Arial" pitchFamily="34" charset="0"/>
            </a:endParaRPr>
          </a:p>
          <a:p>
            <a:r>
              <a:rPr lang="es-MX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dirty="0" smtClean="0">
                <a:solidFill>
                  <a:srgbClr val="92D050"/>
                </a:solidFill>
                <a:latin typeface="Arial" pitchFamily="34" charset="0"/>
                <a:cs typeface="Arial" pitchFamily="34" charset="0"/>
              </a:rPr>
              <a:t>PULULAR: 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abundar, moverse, abundancia de seres que </a:t>
            </a:r>
          </a:p>
          <a:p>
            <a:r>
              <a:rPr lang="es-MX" dirty="0" smtClean="0">
                <a:latin typeface="Arial" pitchFamily="34" charset="0"/>
                <a:cs typeface="Arial" pitchFamily="34" charset="0"/>
              </a:rPr>
              <a:t>Maso menos se mueven o también pueden desplazarse  de</a:t>
            </a:r>
          </a:p>
          <a:p>
            <a:r>
              <a:rPr lang="es-MX" dirty="0" smtClean="0">
                <a:latin typeface="Arial" pitchFamily="34" charset="0"/>
                <a:cs typeface="Arial" pitchFamily="34" charset="0"/>
              </a:rPr>
              <a:t> un lugar a otro. </a:t>
            </a:r>
          </a:p>
          <a:p>
            <a:endParaRPr lang="es-MX" dirty="0">
              <a:latin typeface="Arial" pitchFamily="34" charset="0"/>
              <a:cs typeface="Arial" pitchFamily="34" charset="0"/>
            </a:endParaRPr>
          </a:p>
          <a:p>
            <a:r>
              <a:rPr lang="es-MX" dirty="0">
                <a:solidFill>
                  <a:srgbClr val="92D050"/>
                </a:solidFill>
                <a:latin typeface="Arial" pitchFamily="34" charset="0"/>
                <a:cs typeface="Arial" pitchFamily="34" charset="0"/>
              </a:rPr>
              <a:t>RESIGNIFICAR: </a:t>
            </a:r>
            <a:r>
              <a:rPr lang="es-MX" dirty="0">
                <a:latin typeface="Arial" pitchFamily="34" charset="0"/>
                <a:cs typeface="Arial" pitchFamily="34" charset="0"/>
              </a:rPr>
              <a:t>Conformidad, tolerancia y paciencia en 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las</a:t>
            </a:r>
          </a:p>
          <a:p>
            <a:r>
              <a:rPr lang="es-MX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dirty="0">
                <a:latin typeface="Arial" pitchFamily="34" charset="0"/>
                <a:cs typeface="Arial" pitchFamily="34" charset="0"/>
              </a:rPr>
              <a:t>adversidades</a:t>
            </a:r>
          </a:p>
          <a:p>
            <a:endParaRPr lang="es-MX" dirty="0" smtClean="0">
              <a:latin typeface="Arial" pitchFamily="34" charset="0"/>
              <a:cs typeface="Arial" pitchFamily="34" charset="0"/>
            </a:endParaRPr>
          </a:p>
          <a:p>
            <a:endParaRPr lang="es-MX" dirty="0" smtClean="0">
              <a:latin typeface="Arial" pitchFamily="34" charset="0"/>
              <a:cs typeface="Arial" pitchFamily="34" charset="0"/>
            </a:endParaRPr>
          </a:p>
          <a:p>
            <a:endParaRPr lang="es-MX" dirty="0" smtClean="0">
              <a:latin typeface="Arial" pitchFamily="34" charset="0"/>
              <a:cs typeface="Arial" pitchFamily="34" charset="0"/>
            </a:endParaRPr>
          </a:p>
          <a:p>
            <a:endParaRPr lang="es-MX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2" descr="http://2.bp.blogspot.com/-Jlkzmdq9ujM/URpGF-MohFI/AAAAAAAAABs/hjq4NF3V6zI/s1600/bacteri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630652"/>
            <a:ext cx="1368152" cy="108012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6316" y="1772816"/>
            <a:ext cx="1152128" cy="685041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5" descr="http://t3.gstatic.com/images?q=tbn:ANd9GcQYzE-V8ECOgX0EPEh8Eu9a7bkb1XivG25ai4XiamGkcgFSfKHHPw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6524" y="2602513"/>
            <a:ext cx="1233488" cy="923925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http://thumbs.dreamstime.com/x/ci%C3%A9rrese-para-arriba-de-abejas-el-pulular-5733045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3198" y="3684142"/>
            <a:ext cx="1260140" cy="806092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6524" y="4653136"/>
            <a:ext cx="1179586" cy="1008112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62235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2564904"/>
            <a:ext cx="7924800" cy="1143000"/>
          </a:xfrm>
        </p:spPr>
        <p:txBody>
          <a:bodyPr/>
          <a:lstStyle/>
          <a:p>
            <a:pPr algn="ctr"/>
            <a:r>
              <a:rPr lang="es-MX" dirty="0" smtClean="0">
                <a:solidFill>
                  <a:srgbClr val="92D050"/>
                </a:solidFill>
              </a:rPr>
              <a:t>MUCHAS GRACIAS POR SU ATENCION</a:t>
            </a:r>
            <a:br>
              <a:rPr lang="es-MX" dirty="0" smtClean="0">
                <a:solidFill>
                  <a:srgbClr val="92D050"/>
                </a:solidFill>
              </a:rPr>
            </a:br>
            <a:r>
              <a:rPr lang="es-MX" dirty="0" smtClean="0">
                <a:solidFill>
                  <a:srgbClr val="92D050"/>
                </a:solidFill>
              </a:rPr>
              <a:t>EQUIPO:</a:t>
            </a:r>
            <a:br>
              <a:rPr lang="es-MX" dirty="0" smtClean="0">
                <a:solidFill>
                  <a:srgbClr val="92D050"/>
                </a:solidFill>
              </a:rPr>
            </a:br>
            <a:r>
              <a:rPr lang="es-MX" dirty="0" smtClean="0">
                <a:solidFill>
                  <a:srgbClr val="92D050"/>
                </a:solidFill>
              </a:rPr>
              <a:t>-DANNA GALINDO</a:t>
            </a:r>
            <a:br>
              <a:rPr lang="es-MX" dirty="0" smtClean="0">
                <a:solidFill>
                  <a:srgbClr val="92D050"/>
                </a:solidFill>
              </a:rPr>
            </a:br>
            <a:r>
              <a:rPr lang="es-MX" dirty="0" smtClean="0">
                <a:solidFill>
                  <a:srgbClr val="92D050"/>
                </a:solidFill>
              </a:rPr>
              <a:t>-GABRIELA FRANCO</a:t>
            </a:r>
            <a:br>
              <a:rPr lang="es-MX" dirty="0" smtClean="0">
                <a:solidFill>
                  <a:srgbClr val="92D050"/>
                </a:solidFill>
              </a:rPr>
            </a:br>
            <a:r>
              <a:rPr lang="es-MX" dirty="0" smtClean="0">
                <a:solidFill>
                  <a:srgbClr val="92D050"/>
                </a:solidFill>
              </a:rPr>
              <a:t>-KARELY HERNANDEZ</a:t>
            </a:r>
            <a:br>
              <a:rPr lang="es-MX" dirty="0" smtClean="0">
                <a:solidFill>
                  <a:srgbClr val="92D050"/>
                </a:solidFill>
              </a:rPr>
            </a:br>
            <a:r>
              <a:rPr lang="es-MX" dirty="0" smtClean="0">
                <a:solidFill>
                  <a:srgbClr val="92D050"/>
                </a:solidFill>
              </a:rPr>
              <a:t>-ALONDRA OLIVA </a:t>
            </a:r>
            <a:endParaRPr lang="es-MX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6009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  <p:sndAc>
          <p:stSnd>
            <p:snd r:embed="rId2" name="applause.wav"/>
          </p:stSnd>
        </p:sndAc>
      </p:transition>
    </mc:Choice>
    <mc:Fallback xmlns="">
      <p:transition spd="slow">
        <p:fade/>
        <p:sndAc>
          <p:stSnd>
            <p:snd r:embed="rId3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orizonte">
  <a:themeElements>
    <a:clrScheme name="Horizonte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Horizonte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orizonte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129</TotalTime>
  <Words>314</Words>
  <Application>Microsoft Office PowerPoint</Application>
  <PresentationFormat>Presentación en pantalla (4:3)</PresentationFormat>
  <Paragraphs>32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Horizonte</vt:lpstr>
      <vt:lpstr>Relación de la tecnología con la  ciencia  naturales y sociales: la resignificación y uso de los conocimientos </vt:lpstr>
      <vt:lpstr>Historia del Desarrollo EN TRES SIGLOS Y MEDIO.</vt:lpstr>
      <vt:lpstr>Sin su hallazgo el estudio de las cosas y de los seres o entidades sumamente pequeñas y microscópicas para el alcance de la vista  normal del microscopio habían sido prácticamente imposibles.</vt:lpstr>
      <vt:lpstr>DESARROLLLO TECNOLOGICO, INTEGRACION TECNOLOGICA-CIENCIA.</vt:lpstr>
      <vt:lpstr>¿Qué consecuencias negativas ha traído este desarrollo ? -La muerte.  ¿Cómo podrían evitarse estas consecuencias? -USANDO LOS AVANCES TECNOLOGICOS CON MODERACION.  ¿Qué ES UN SISTEMA DE CONTROL Y PARA QUE SIRVE? -se aplican en esencia para los organismos vivos, las máquinas y las organizaciones. -Estos sistemas se usan típicamente en sustituir un trabajador pasivo que controla un determinado sistema (ya sea eléctrico, mecánico, etc.) con una posibilidad nula o casi nula de error, y un grado de eficiencia mucho más grande que el de un trabajador. </vt:lpstr>
      <vt:lpstr>Presentación de PowerPoint</vt:lpstr>
      <vt:lpstr>Presentación de PowerPoint</vt:lpstr>
      <vt:lpstr>                            GLOSARIO</vt:lpstr>
      <vt:lpstr>MUCHAS GRACIAS POR SU ATENCION EQUIPO: -DANNA GALINDO -GABRIELA FRANCO -KARELY HERNANDEZ -ALONDRA OLIVA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Relación de la tecnología con la  ciencia  naturales y sociales: la resignificación y uso de los conocimientos</dc:title>
  <dc:creator>tec</dc:creator>
  <cp:lastModifiedBy>compaq</cp:lastModifiedBy>
  <cp:revision>14</cp:revision>
  <dcterms:created xsi:type="dcterms:W3CDTF">2014-09-24T00:12:39Z</dcterms:created>
  <dcterms:modified xsi:type="dcterms:W3CDTF">2014-10-06T03:35:19Z</dcterms:modified>
</cp:coreProperties>
</file>